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9" r:id="rId1"/>
    <p:sldMasterId id="2147483661" r:id="rId2"/>
    <p:sldMasterId id="2147483711" r:id="rId3"/>
  </p:sldMasterIdLst>
  <p:notesMasterIdLst>
    <p:notesMasterId r:id="rId52"/>
  </p:notesMasterIdLst>
  <p:handoutMasterIdLst>
    <p:handoutMasterId r:id="rId53"/>
  </p:handoutMasterIdLst>
  <p:sldIdLst>
    <p:sldId id="257" r:id="rId4"/>
    <p:sldId id="338" r:id="rId5"/>
    <p:sldId id="465" r:id="rId6"/>
    <p:sldId id="462" r:id="rId7"/>
    <p:sldId id="464" r:id="rId8"/>
    <p:sldId id="463" r:id="rId9"/>
    <p:sldId id="430" r:id="rId10"/>
    <p:sldId id="432" r:id="rId11"/>
    <p:sldId id="433" r:id="rId12"/>
    <p:sldId id="434" r:id="rId13"/>
    <p:sldId id="460" r:id="rId14"/>
    <p:sldId id="457" r:id="rId15"/>
    <p:sldId id="439" r:id="rId16"/>
    <p:sldId id="440" r:id="rId17"/>
    <p:sldId id="461" r:id="rId18"/>
    <p:sldId id="429" r:id="rId19"/>
    <p:sldId id="397" r:id="rId20"/>
    <p:sldId id="398" r:id="rId21"/>
    <p:sldId id="399" r:id="rId22"/>
    <p:sldId id="400" r:id="rId23"/>
    <p:sldId id="401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9" r:id="rId38"/>
    <p:sldId id="420" r:id="rId39"/>
    <p:sldId id="355" r:id="rId40"/>
    <p:sldId id="451" r:id="rId41"/>
    <p:sldId id="356" r:id="rId42"/>
    <p:sldId id="357" r:id="rId43"/>
    <p:sldId id="359" r:id="rId44"/>
    <p:sldId id="360" r:id="rId45"/>
    <p:sldId id="389" r:id="rId46"/>
    <p:sldId id="390" r:id="rId47"/>
    <p:sldId id="391" r:id="rId48"/>
    <p:sldId id="392" r:id="rId49"/>
    <p:sldId id="393" r:id="rId50"/>
    <p:sldId id="394" r:id="rId51"/>
  </p:sldIdLst>
  <p:sldSz cx="9144000" cy="6858000" type="screen4x3"/>
  <p:notesSz cx="6669088" cy="9926638"/>
  <p:defaultTextStyle>
    <a:defPPr>
      <a:defRPr lang="he-IL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2BC19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6628" autoAdjust="0"/>
    <p:restoredTop sz="94717" autoAdjust="0"/>
  </p:normalViewPr>
  <p:slideViewPr>
    <p:cSldViewPr>
      <p:cViewPr>
        <p:scale>
          <a:sx n="100" d="100"/>
          <a:sy n="100" d="100"/>
        </p:scale>
        <p:origin x="-2046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748" y="-108"/>
      </p:cViewPr>
      <p:guideLst>
        <p:guide orient="horz" pos="3127"/>
        <p:guide pos="21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58B1F4C-39A8-4393-AE69-93C5E63FF79F}" type="datetimeFigureOut">
              <a:rPr lang="en-US"/>
              <a:pPr>
                <a:defRPr/>
              </a:pPr>
              <a:t>5/4/2014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84440DA-5C99-42A5-8D15-48F59518AE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779150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44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CEE6E29B-4D0F-4B3B-9DD8-29989D4224CB}" type="datetimeFigureOut">
              <a:rPr lang="he-IL"/>
              <a:pPr>
                <a:defRPr/>
              </a:pPr>
              <a:t>ד'/אייר/תשע"ד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 smtClean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noProof="0" smtClean="0"/>
              <a:t>לחץ כדי לערוך סגנונות טקסט של תבנית בסיס</a:t>
            </a:r>
          </a:p>
          <a:p>
            <a:pPr lvl="1"/>
            <a:r>
              <a:rPr lang="he-IL" noProof="0" smtClean="0"/>
              <a:t>רמה שנייה</a:t>
            </a:r>
          </a:p>
          <a:p>
            <a:pPr lvl="2"/>
            <a:r>
              <a:rPr lang="he-IL" noProof="0" smtClean="0"/>
              <a:t>רמה שלישית</a:t>
            </a:r>
          </a:p>
          <a:p>
            <a:pPr lvl="3"/>
            <a:r>
              <a:rPr lang="he-IL" noProof="0" smtClean="0"/>
              <a:t>רמה רביעית</a:t>
            </a:r>
          </a:p>
          <a:p>
            <a:pPr lvl="4"/>
            <a:r>
              <a:rPr lang="he-IL" noProof="0" smtClean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779150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44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259C75D9-8BBF-4056-B623-2A0D980A5C3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8FC35E-5508-49D1-BB5C-AD80BA7CCA7A}" type="slidenum">
              <a:rPr lang="he-IL"/>
              <a:pPr/>
              <a:t>17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DE559-D615-4BDD-A4EF-E69049216615}" type="slidenum">
              <a:rPr lang="he-IL"/>
              <a:pPr/>
              <a:t>26</a:t>
            </a:fld>
            <a:endParaRPr lang="en-US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B8131-6D6F-4AD6-A58C-CD2FF01F766D}" type="slidenum">
              <a:rPr lang="he-IL"/>
              <a:pPr/>
              <a:t>27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37D1A4-500E-4EF6-B079-7BF63498B204}" type="slidenum">
              <a:rPr lang="he-IL"/>
              <a:pPr/>
              <a:t>28</a:t>
            </a:fld>
            <a:endParaRPr 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5B0C12-68A4-4015-9221-EBB0FCD78CFE}" type="slidenum">
              <a:rPr lang="he-IL"/>
              <a:pPr/>
              <a:t>30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Traffic Lights System</a:t>
            </a:r>
          </a:p>
          <a:p>
            <a:r>
              <a:rPr lang="en-US"/>
              <a:t>Role: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5F132-1CD6-4B7B-8753-2EAFA8B9E7C6}" type="slidenum">
              <a:rPr lang="he-IL"/>
              <a:pPr/>
              <a:t>31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Context:</a:t>
            </a:r>
          </a:p>
          <a:p>
            <a:r>
              <a:rPr lang="en-US"/>
              <a:t>Actors:</a:t>
            </a:r>
          </a:p>
          <a:p>
            <a:pPr lvl="1"/>
            <a:r>
              <a:rPr lang="en-US"/>
              <a:t>Sensors</a:t>
            </a:r>
          </a:p>
          <a:p>
            <a:pPr lvl="2"/>
            <a:r>
              <a:rPr lang="en-US"/>
              <a:t>Pedestrian provide – button pushed; Car provides (2 wheels passed)- The SW is responsible to translate these events into Car/track existence.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Each lamp is controlled separately and can get orthogonal command </a:t>
            </a:r>
            <a:r>
              <a:rPr lang="en-US" sz="1000"/>
              <a:t>(On, Off, Blink)</a:t>
            </a:r>
          </a:p>
          <a:p>
            <a:pPr lvl="2"/>
            <a:r>
              <a:rPr lang="en-US"/>
              <a:t>The triplet can get a crash-behavior (yellow blink)</a:t>
            </a:r>
          </a:p>
          <a:p>
            <a:pPr lvl="1"/>
            <a:r>
              <a:rPr lang="en-US"/>
              <a:t>Other Junctions</a:t>
            </a:r>
          </a:p>
          <a:p>
            <a:pPr lvl="1"/>
            <a:r>
              <a:rPr lang="en-US"/>
              <a:t>	exchange traffic data, and Traffic light status. The report trigger is configurable. In any case any junction cann”Get” any connected 	junction traffic</a:t>
            </a:r>
          </a:p>
          <a:p>
            <a:pPr lvl="1"/>
            <a:r>
              <a:rPr lang="en-US"/>
              <a:t>Traffic Center : responsible to operate the woverall traffic, it has most of the time traffic engineers with monitoring system to enable dynamic 	change of the traffic lights operation.</a:t>
            </a:r>
          </a:p>
          <a:p>
            <a:pPr lvl="1"/>
            <a:r>
              <a:rPr lang="en-US"/>
              <a:t>	Traffic center can change mode of operation, rules, parameters over the network</a:t>
            </a:r>
          </a:p>
          <a:p>
            <a:pPr lvl="1"/>
            <a:r>
              <a:rPr lang="en-US"/>
              <a:t>OA&amp;M Center</a:t>
            </a:r>
          </a:p>
          <a:p>
            <a:pPr lvl="1"/>
            <a:r>
              <a:rPr lang="en-US"/>
              <a:t>	The interface enable the OA&amp;M center to set and get any OA&amp;M data item (Statistic, Alarms, ID, Traffic….)</a:t>
            </a:r>
          </a:p>
          <a:p>
            <a:pPr lvl="1"/>
            <a:r>
              <a:rPr lang="en-US"/>
              <a:t>	That includes, SW upgrade, Infrastructure configuration etc..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Production &amp; Tech – can control the system with various resolution of operation from Memory Byte change to Calibration and BIT invocation.</a:t>
            </a:r>
          </a:p>
          <a:p>
            <a:r>
              <a:rPr lang="en-US"/>
              <a:t>Traffic SW</a:t>
            </a:r>
          </a:p>
          <a:p>
            <a:pPr lvl="1"/>
            <a:r>
              <a:rPr lang="en-US"/>
              <a:t>Engines</a:t>
            </a:r>
          </a:p>
          <a:p>
            <a:pPr lvl="1"/>
            <a:r>
              <a:rPr lang="en-US"/>
              <a:t>OA&amp;M</a:t>
            </a:r>
          </a:p>
          <a:p>
            <a:pPr lvl="1"/>
            <a:r>
              <a:rPr lang="en-US"/>
              <a:t>Data Base Infra Structure</a:t>
            </a:r>
          </a:p>
          <a:p>
            <a:pPr lvl="1"/>
            <a:r>
              <a:rPr lang="en-US"/>
              <a:t>Data Base Traffic</a:t>
            </a:r>
          </a:p>
          <a:p>
            <a:r>
              <a:rPr lang="en-US">
                <a:solidFill>
                  <a:schemeClr val="accent2"/>
                </a:solidFill>
              </a:rPr>
              <a:t>Interfaces</a:t>
            </a:r>
          </a:p>
          <a:p>
            <a:r>
              <a:rPr lang="en-US">
                <a:solidFill>
                  <a:schemeClr val="accent2"/>
                </a:solidFill>
              </a:rPr>
              <a:t>	Sensors – through GPIO Input mode</a:t>
            </a:r>
          </a:p>
          <a:p>
            <a:r>
              <a:rPr lang="en-US">
                <a:solidFill>
                  <a:schemeClr val="accent2"/>
                </a:solidFill>
              </a:rPr>
              <a:t>	Traffic Light – through GPIO Output mode</a:t>
            </a:r>
          </a:p>
          <a:p>
            <a:r>
              <a:rPr lang="en-US">
                <a:solidFill>
                  <a:schemeClr val="accent2"/>
                </a:solidFill>
              </a:rPr>
              <a:t>	H/W- all peripheral are on the CPU Memory space</a:t>
            </a:r>
          </a:p>
          <a:p>
            <a:r>
              <a:rPr lang="en-US">
                <a:solidFill>
                  <a:schemeClr val="accent2"/>
                </a:solidFill>
              </a:rPr>
              <a:t>	Traffic Center, Operation Center and other traffic lights are interfaced with Ethernet infrastructure and TCP/IP L3,4</a:t>
            </a:r>
          </a:p>
          <a:p>
            <a:r>
              <a:rPr lang="en-US">
                <a:solidFill>
                  <a:schemeClr val="accent2"/>
                </a:solidFill>
              </a:rPr>
              <a:t>	Production Line interfaces via GPIO, JTAG, UART &amp; Ethernet</a:t>
            </a:r>
          </a:p>
          <a:p>
            <a:endParaRPr lang="en-US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Data</a:t>
            </a:r>
            <a:r>
              <a:rPr lang="en-US"/>
              <a:t> Structure/container</a:t>
            </a:r>
          </a:p>
          <a:p>
            <a:r>
              <a:rPr lang="en-US"/>
              <a:t>	The system contains at least the 3 main Data bases:</a:t>
            </a:r>
          </a:p>
          <a:p>
            <a:r>
              <a:rPr lang="en-US"/>
              <a:t>	</a:t>
            </a:r>
            <a:r>
              <a:rPr lang="en-US" b="1" u="sng"/>
              <a:t>Infrastructure</a:t>
            </a:r>
            <a:r>
              <a:rPr lang="en-US"/>
              <a:t>- reflects the static location and setup of Roads, traffic lights, connected traffic lights, Sensors and traffic lights</a:t>
            </a:r>
          </a:p>
          <a:p>
            <a:r>
              <a:rPr lang="en-US"/>
              <a:t>	</a:t>
            </a:r>
            <a:r>
              <a:rPr lang="en-US" b="1" u="sng"/>
              <a:t>Traffic</a:t>
            </a:r>
            <a:r>
              <a:rPr lang="en-US"/>
              <a:t> (for this and connected junctions)- reflects the traffic current known state and history with various resolutions and analysis (per 	day, per hour, special days, last time window….)</a:t>
            </a:r>
          </a:p>
          <a:p>
            <a:r>
              <a:rPr lang="en-US"/>
              <a:t>	</a:t>
            </a:r>
            <a:r>
              <a:rPr lang="en-US" b="1" u="sng"/>
              <a:t>OA&amp;M</a:t>
            </a:r>
            <a:r>
              <a:rPr lang="en-US"/>
              <a:t> – alarms report, statistics, status, Maintenance/Configuration – rules… Operation- Mode, log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43C978-794C-4564-8CAC-87D3FF1C1F31}" type="slidenum">
              <a:rPr lang="he-IL"/>
              <a:pPr/>
              <a:t>32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Role</a:t>
            </a:r>
          </a:p>
          <a:p>
            <a:pPr lvl="1"/>
            <a:r>
              <a:rPr lang="en-US"/>
              <a:t>SW to control traffic light change according to traffic in any junction</a:t>
            </a:r>
          </a:p>
          <a:p>
            <a:pPr lvl="1"/>
            <a:endParaRPr lang="en-US"/>
          </a:p>
          <a:p>
            <a:r>
              <a:rPr lang="en-US"/>
              <a:t>Responsibilities</a:t>
            </a:r>
          </a:p>
          <a:p>
            <a:pPr lvl="1"/>
            <a:r>
              <a:rPr lang="en-US"/>
              <a:t>Change the lights in traffic lights for best client service</a:t>
            </a:r>
          </a:p>
          <a:p>
            <a:pPr lvl="1"/>
            <a:r>
              <a:rPr lang="en-US"/>
              <a:t>Operate according to given sensors, infrastructure &amp; history learn</a:t>
            </a:r>
          </a:p>
          <a:p>
            <a:pPr lvl="1"/>
            <a:r>
              <a:rPr lang="en-US"/>
              <a:t>Provide various mode of operations</a:t>
            </a:r>
          </a:p>
          <a:p>
            <a:pPr lvl="1"/>
            <a:r>
              <a:rPr lang="en-US"/>
              <a:t>Enable remote management (operate, maintenance &amp; Administration)</a:t>
            </a:r>
          </a:p>
          <a:p>
            <a:pPr lvl="1"/>
            <a:r>
              <a:rPr lang="en-US"/>
              <a:t>Optimize operation according to traffic</a:t>
            </a:r>
          </a:p>
          <a:p>
            <a:pPr lvl="1"/>
            <a:r>
              <a:rPr lang="en-US"/>
              <a:t>Handle exceptions: detect crash mode and rend to HW function</a:t>
            </a:r>
          </a:p>
          <a:p>
            <a:pPr lvl="1"/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Capabilities</a:t>
            </a:r>
          </a:p>
          <a:p>
            <a:r>
              <a:rPr lang="en-US">
                <a:solidFill>
                  <a:schemeClr val="accent2"/>
                </a:solidFill>
              </a:rPr>
              <a:t>	See responsibilities..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Interfaces</a:t>
            </a:r>
          </a:p>
          <a:p>
            <a:r>
              <a:rPr lang="en-US">
                <a:solidFill>
                  <a:schemeClr val="accent2"/>
                </a:solidFill>
              </a:rPr>
              <a:t>	Sensors – through GPIO Input mode</a:t>
            </a:r>
          </a:p>
          <a:p>
            <a:r>
              <a:rPr lang="en-US">
                <a:solidFill>
                  <a:schemeClr val="accent2"/>
                </a:solidFill>
              </a:rPr>
              <a:t>	Traffic Light – through GPIO Output mode</a:t>
            </a:r>
          </a:p>
          <a:p>
            <a:r>
              <a:rPr lang="en-US">
                <a:solidFill>
                  <a:schemeClr val="accent2"/>
                </a:solidFill>
              </a:rPr>
              <a:t>	H/W- all peripheral are on the CPU Memory space</a:t>
            </a:r>
          </a:p>
          <a:p>
            <a:r>
              <a:rPr lang="en-US">
                <a:solidFill>
                  <a:schemeClr val="accent2"/>
                </a:solidFill>
              </a:rPr>
              <a:t>	Traffic Center, Operation Center and other traffic lights are interfaced with Ethernet infrastructure and TCP/IP L3,4</a:t>
            </a:r>
          </a:p>
          <a:p>
            <a:r>
              <a:rPr lang="en-US">
                <a:solidFill>
                  <a:schemeClr val="accent2"/>
                </a:solidFill>
              </a:rPr>
              <a:t>	Production Line interfaces via GPIO, JTAG, UART &amp; Ethernet</a:t>
            </a:r>
          </a:p>
          <a:p>
            <a:endParaRPr lang="en-US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Data</a:t>
            </a:r>
            <a:r>
              <a:rPr lang="en-US"/>
              <a:t> Structure/container</a:t>
            </a:r>
          </a:p>
          <a:p>
            <a:r>
              <a:rPr lang="en-US"/>
              <a:t>	The system contains at least the 3 main Data bases:</a:t>
            </a:r>
          </a:p>
          <a:p>
            <a:r>
              <a:rPr lang="en-US"/>
              <a:t>	</a:t>
            </a:r>
            <a:r>
              <a:rPr lang="en-US" b="1" u="sng"/>
              <a:t>Infrastructure</a:t>
            </a:r>
            <a:r>
              <a:rPr lang="en-US"/>
              <a:t>- reflects the static location and setup of Roads, traffic lights, connected traffic lights, Sensors and traffic lights</a:t>
            </a:r>
          </a:p>
          <a:p>
            <a:r>
              <a:rPr lang="en-US"/>
              <a:t>	</a:t>
            </a:r>
            <a:r>
              <a:rPr lang="en-US" b="1" u="sng"/>
              <a:t>Traffic</a:t>
            </a:r>
            <a:r>
              <a:rPr lang="en-US"/>
              <a:t> (for this and connected junctions)- reflects the traffic current known state and history with various resolutions and analysis (per 	day, per hour, special days, last time window….)</a:t>
            </a:r>
          </a:p>
          <a:p>
            <a:r>
              <a:rPr lang="en-US"/>
              <a:t>	</a:t>
            </a:r>
            <a:r>
              <a:rPr lang="en-US" b="1" u="sng"/>
              <a:t>OA&amp;M</a:t>
            </a:r>
            <a:r>
              <a:rPr lang="en-US"/>
              <a:t> – alarms report, statistics, status, Maintenance/Configuration – rules… Operation- Mode, log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E9961-32D4-48B7-9798-94EBA80A016B}" type="slidenum">
              <a:rPr lang="he-IL"/>
              <a:pPr/>
              <a:t>33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Role</a:t>
            </a:r>
          </a:p>
          <a:p>
            <a:pPr lvl="1"/>
            <a:r>
              <a:rPr lang="en-US"/>
              <a:t>To translate the events coming from sensors into real Time snapshot of traffic and store this analysis</a:t>
            </a:r>
          </a:p>
          <a:p>
            <a:pPr lvl="1"/>
            <a:endParaRPr lang="en-US"/>
          </a:p>
          <a:p>
            <a:r>
              <a:rPr lang="en-US"/>
              <a:t>Responsibilities</a:t>
            </a:r>
          </a:p>
          <a:p>
            <a:pPr lvl="1"/>
            <a:r>
              <a:rPr lang="en-US"/>
              <a:t>Handle &amp; Translate correctly Sensors events</a:t>
            </a:r>
          </a:p>
          <a:p>
            <a:pPr lvl="1"/>
            <a:r>
              <a:rPr lang="en-US"/>
              <a:t>Perform time base process to analyze the junction traffic behavior within time</a:t>
            </a:r>
          </a:p>
          <a:p>
            <a:pPr lvl="1"/>
            <a:r>
              <a:rPr lang="en-US"/>
              <a:t>To react to system level commands – change mode of operation, discard data, change is system…</a:t>
            </a:r>
          </a:p>
          <a:p>
            <a:pPr lvl="1"/>
            <a:r>
              <a:rPr lang="en-US"/>
              <a:t>To maintain snapshot of ThisJuction and connected junctions</a:t>
            </a:r>
          </a:p>
          <a:p>
            <a:pPr lvl="1"/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Capabilities</a:t>
            </a:r>
          </a:p>
          <a:p>
            <a:r>
              <a:rPr lang="en-US">
                <a:solidFill>
                  <a:schemeClr val="accent2"/>
                </a:solidFill>
              </a:rPr>
              <a:t>	See responsibilities..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Interfaces</a:t>
            </a:r>
          </a:p>
          <a:p>
            <a:r>
              <a:rPr lang="en-US">
                <a:solidFill>
                  <a:schemeClr val="accent2"/>
                </a:solidFill>
              </a:rPr>
              <a:t>	System Message</a:t>
            </a:r>
          </a:p>
          <a:p>
            <a:r>
              <a:rPr lang="en-US">
                <a:solidFill>
                  <a:schemeClr val="accent2"/>
                </a:solidFill>
              </a:rPr>
              <a:t>         Sensors event</a:t>
            </a:r>
          </a:p>
          <a:p>
            <a:r>
              <a:rPr lang="en-US">
                <a:solidFill>
                  <a:schemeClr val="accent2"/>
                </a:solidFill>
              </a:rPr>
              <a:t>         Traffic data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Data</a:t>
            </a:r>
            <a:r>
              <a:rPr lang="en-US"/>
              <a:t> Structure/container</a:t>
            </a:r>
          </a:p>
          <a:p>
            <a:r>
              <a:rPr lang="en-US"/>
              <a:t>	TrafficAfterAnalysis (current+history)*(this + Connected)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19AA61-0839-473A-BDDD-58021EE607CB}" type="slidenum">
              <a:rPr lang="he-IL"/>
              <a:pPr/>
              <a:t>46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57C3C-0668-4239-8956-963B6C5B13A6}" type="slidenum">
              <a:rPr lang="he-IL" smtClean="0"/>
              <a:pPr/>
              <a:t>47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5663" y="744538"/>
            <a:ext cx="4960937" cy="37226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3431"/>
            <a:ext cx="4890665" cy="4468710"/>
          </a:xfrm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A97570-5A1F-4AFE-8452-750DEC4A3275}" type="slidenum">
              <a:rPr lang="he-IL" smtClean="0"/>
              <a:pPr/>
              <a:t>48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5663" y="744538"/>
            <a:ext cx="4960937" cy="37226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3431"/>
            <a:ext cx="4890665" cy="4468710"/>
          </a:xfrm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206EA1-CEB9-4BC4-BB51-C14303413091}" type="slidenum">
              <a:rPr lang="he-IL"/>
              <a:pPr/>
              <a:t>18</a:t>
            </a:fld>
            <a:endParaRPr lang="en-US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B254F0-A79A-4383-A35E-FC926B66502A}" type="slidenum">
              <a:rPr lang="he-IL"/>
              <a:pPr/>
              <a:t>19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 Structure: Capabilities, Data base &amp; Interfaces</a:t>
            </a:r>
          </a:p>
          <a:p>
            <a:r>
              <a:rPr lang="en-US"/>
              <a:t>Roles – the main theme of the entity capability (eg. Assemble packets into original Service Data Unit)</a:t>
            </a:r>
          </a:p>
          <a:p>
            <a:r>
              <a:rPr lang="en-US"/>
              <a:t>Responsibilities: </a:t>
            </a:r>
          </a:p>
          <a:p>
            <a:r>
              <a:rPr lang="en-US"/>
              <a:t>	set of internal and exposed capabilities (API, Interfaces, Services..) for example:</a:t>
            </a:r>
          </a:p>
          <a:p>
            <a:r>
              <a:rPr lang="en-US"/>
              <a:t>	check packets integrity</a:t>
            </a:r>
          </a:p>
          <a:p>
            <a:r>
              <a:rPr lang="en-US"/>
              <a:t>	Order packets to reflects original order</a:t>
            </a:r>
          </a:p>
          <a:p>
            <a:r>
              <a:rPr lang="en-US"/>
              <a:t>	Indication to client application about erred SDU</a:t>
            </a:r>
          </a:p>
          <a:p>
            <a:r>
              <a:rPr lang="en-US"/>
              <a:t>	Signal peer layer to retransmit</a:t>
            </a:r>
          </a:p>
          <a:p>
            <a:r>
              <a:rPr lang="en-US"/>
              <a:t>	Maintain a connection orient protocol…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6C1A9-48BF-4DD8-AD3A-7FC5FA30A842}" type="slidenum">
              <a:rPr lang="he-IL"/>
              <a:pPr/>
              <a:t>20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 Structure: Capabilities, Data base &amp; Interfaces</a:t>
            </a:r>
          </a:p>
          <a:p>
            <a:r>
              <a:rPr lang="en-US"/>
              <a:t>Roles – the main theme of the entity capability (eg. Assemble packets into original Service Data Unit)</a:t>
            </a:r>
          </a:p>
          <a:p>
            <a:r>
              <a:rPr lang="en-US"/>
              <a:t>Responsibilities: </a:t>
            </a:r>
          </a:p>
          <a:p>
            <a:r>
              <a:rPr lang="en-US"/>
              <a:t>	set of internal and exposed capabilities (API, Interfaces, Services..) for example:</a:t>
            </a:r>
          </a:p>
          <a:p>
            <a:r>
              <a:rPr lang="en-US"/>
              <a:t>	check packets integrity</a:t>
            </a:r>
          </a:p>
          <a:p>
            <a:r>
              <a:rPr lang="en-US"/>
              <a:t>	Order packets to reflects original order</a:t>
            </a:r>
          </a:p>
          <a:p>
            <a:r>
              <a:rPr lang="en-US"/>
              <a:t>	Indication to client application about erred SDU</a:t>
            </a:r>
          </a:p>
          <a:p>
            <a:r>
              <a:rPr lang="en-US"/>
              <a:t>	Signal peer layer to retransmit</a:t>
            </a:r>
          </a:p>
          <a:p>
            <a:r>
              <a:rPr lang="en-US"/>
              <a:t>	Maintain a connection orient protocol…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CDEE1-1A79-4F77-B0DC-69E1C8DF01EB}" type="slidenum">
              <a:rPr lang="he-IL"/>
              <a:pPr/>
              <a:t>21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A2590-5C20-4017-99EC-B4A6FE477B6E}" type="slidenum">
              <a:rPr lang="he-IL"/>
              <a:pPr/>
              <a:t>22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F6E5E-7873-4EBB-A48C-EE7BD4DC1F5D}" type="slidenum">
              <a:rPr lang="he-IL"/>
              <a:pPr/>
              <a:t>23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CPU par: standard sub-system: flash,RAM and Boot. The flash is used for upgradable SW and Traffic data statistic container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19AA61-0839-473A-BDDD-58021EE607CB}" type="slidenum">
              <a:rPr lang="he-IL"/>
              <a:pPr/>
              <a:t>24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019CE0-68EA-4CC7-8BE2-D97C5F5AC198}" type="slidenum">
              <a:rPr lang="he-IL"/>
              <a:pPr/>
              <a:t>25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defines requirements for the various usages of the spoken system.</a:t>
            </a:r>
          </a:p>
          <a:p>
            <a:r>
              <a:rPr lang="en-US"/>
              <a:t>How it should operate (modes &amp; Use cases). What is the expected reaction and behavior of the system.</a:t>
            </a:r>
          </a:p>
          <a:p>
            <a:r>
              <a:rPr lang="en-US"/>
              <a:t>Diagrams of event sequence etc..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593725"/>
            <a:ext cx="2057400" cy="580548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593725"/>
            <a:ext cx="6019800" cy="580548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oelB.MANPOWER-IL.COM\Documents\6 - Admin\ExperisSoftware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434388" y="5924550"/>
            <a:ext cx="709612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dirty="0" smtClean="0"/>
              <a:t>לחץ כדי לערוך סגנונות טקסט של תבנית בסיס</a:t>
            </a:r>
          </a:p>
          <a:p>
            <a:pPr lvl="1"/>
            <a:r>
              <a:rPr lang="he-IL" dirty="0" smtClean="0"/>
              <a:t>רמה שנייה</a:t>
            </a:r>
          </a:p>
          <a:p>
            <a:pPr lvl="2"/>
            <a:r>
              <a:rPr lang="he-IL" dirty="0" smtClean="0"/>
              <a:t>רמה שלישית</a:t>
            </a:r>
          </a:p>
          <a:p>
            <a:pPr lvl="3"/>
            <a:r>
              <a:rPr lang="he-IL" dirty="0" smtClean="0"/>
              <a:t>רמה רביעית</a:t>
            </a:r>
          </a:p>
          <a:p>
            <a:pPr lvl="4"/>
            <a:r>
              <a:rPr lang="he-IL" dirty="0" smtClean="0"/>
              <a:t>רמה חמישית</a:t>
            </a:r>
            <a:endParaRPr lang="he-I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593725"/>
            <a:ext cx="2057400" cy="580548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593725"/>
            <a:ext cx="6019800" cy="580548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6" descr="experis_r_vert_mpg_pm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638800"/>
            <a:ext cx="7016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42"/>
          <p:cNvSpPr txBox="1">
            <a:spLocks noChangeArrowheads="1"/>
          </p:cNvSpPr>
          <p:nvPr/>
        </p:nvSpPr>
        <p:spPr>
          <a:xfrm>
            <a:off x="4495800" y="5214938"/>
            <a:ext cx="2362200" cy="2714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rgbClr val="CEE0ED">
                    <a:alpha val="70000"/>
                  </a:srgbClr>
                </a:solidFill>
              </a:defRPr>
            </a:lvl1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A093B7ED-CCA6-DE44-90D6-2F74B15392F1}" type="datetime2">
              <a:rPr lang="en-US" sz="1200" smtClean="0">
                <a:solidFill>
                  <a:srgbClr val="FFFFFF"/>
                </a:solidFill>
                <a:latin typeface="Arial"/>
                <a:cs typeface="Arial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Sunday, May 04, 2014</a:t>
            </a:fld>
            <a:endParaRPr lang="en-US" sz="1200" dirty="0">
              <a:solidFill>
                <a:srgbClr val="FFFFFF"/>
              </a:solidFill>
              <a:latin typeface="Arial"/>
              <a:cs typeface="Arial" pitchFamily="34" charset="0"/>
            </a:endParaRPr>
          </a:p>
        </p:txBody>
      </p:sp>
      <p:sp>
        <p:nvSpPr>
          <p:cNvPr id="14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3581400" y="2438400"/>
            <a:ext cx="4648200" cy="1447800"/>
          </a:xfrm>
        </p:spPr>
        <p:txBody>
          <a:bodyPr>
            <a:noAutofit/>
          </a:bodyPr>
          <a:lstStyle>
            <a:lvl1pPr algn="l">
              <a:lnSpc>
                <a:spcPts val="4300"/>
              </a:lnSpc>
              <a:defRPr sz="4000" spc="0" baseline="0">
                <a:solidFill>
                  <a:schemeClr val="bg1"/>
                </a:solidFill>
              </a:defRPr>
            </a:lvl1pPr>
          </a:lstStyle>
          <a:p>
            <a:r>
              <a:rPr lang="he-IL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green_gradient_backgroun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42"/>
          <p:cNvSpPr txBox="1">
            <a:spLocks noChangeArrowheads="1"/>
          </p:cNvSpPr>
          <p:nvPr/>
        </p:nvSpPr>
        <p:spPr>
          <a:xfrm>
            <a:off x="5334000" y="4343400"/>
            <a:ext cx="3200400" cy="27146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>
                <a:solidFill>
                  <a:srgbClr val="D5E8F4"/>
                </a:solidFill>
              </a:defRPr>
            </a:lvl1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C46D24"/>
                </a:solidFill>
                <a:latin typeface="Arial"/>
                <a:cs typeface="Arial" pitchFamily="34" charset="0"/>
              </a:rPr>
              <a:t>Presenter’s Name</a:t>
            </a:r>
            <a:endParaRPr lang="en-US" sz="1600" dirty="0">
              <a:solidFill>
                <a:srgbClr val="C46D24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Rectangle 1042"/>
          <p:cNvSpPr txBox="1">
            <a:spLocks noChangeArrowheads="1"/>
          </p:cNvSpPr>
          <p:nvPr/>
        </p:nvSpPr>
        <p:spPr>
          <a:xfrm>
            <a:off x="5334000" y="4648200"/>
            <a:ext cx="3124200" cy="27146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rgbClr val="CEE0ED">
                    <a:alpha val="70000"/>
                  </a:srgbClr>
                </a:solidFill>
              </a:defRPr>
            </a:lvl1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A093B7ED-CCA6-DE44-90D6-2F74B15392F1}" type="datetime2">
              <a:rPr lang="en-US" sz="1200" smtClean="0">
                <a:solidFill>
                  <a:srgbClr val="C46D24"/>
                </a:solidFill>
                <a:latin typeface="Arial"/>
                <a:cs typeface="Arial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Sunday, May 04, 2014</a:t>
            </a:fld>
            <a:endParaRPr lang="en-US" sz="1200" dirty="0">
              <a:solidFill>
                <a:srgbClr val="C46D24"/>
              </a:solidFill>
              <a:latin typeface="Arial"/>
              <a:cs typeface="Arial" pitchFamily="34" charset="0"/>
            </a:endParaRPr>
          </a:p>
        </p:txBody>
      </p:sp>
      <p:pic>
        <p:nvPicPr>
          <p:cNvPr id="6" name="Picture 14" descr="experis_r_vert_mpg_pm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4016375"/>
            <a:ext cx="625475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3505200" y="2743200"/>
            <a:ext cx="5029200" cy="685800"/>
          </a:xfrm>
        </p:spPr>
        <p:txBody>
          <a:bodyPr>
            <a:noAutofit/>
          </a:bodyPr>
          <a:lstStyle>
            <a:lvl1pPr algn="l">
              <a:lnSpc>
                <a:spcPts val="4300"/>
              </a:lnSpc>
              <a:defRPr sz="3000" spc="0" baseline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8229600" cy="549276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99012"/>
          </a:xfrm>
        </p:spPr>
        <p:txBody>
          <a:bodyPr lIns="0" bIns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4040188" cy="639762"/>
          </a:xfrm>
        </p:spPr>
        <p:txBody>
          <a:bodyPr bIns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44762"/>
            <a:ext cx="4040188" cy="36274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05000"/>
            <a:ext cx="4041775" cy="639762"/>
          </a:xfrm>
        </p:spPr>
        <p:txBody>
          <a:bodyPr tIns="0" bIns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44762"/>
            <a:ext cx="4041775" cy="36274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Test PP Section Divid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1143000" y="3200400"/>
            <a:ext cx="3530184" cy="13956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green_subsection_divid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42"/>
          <p:cNvSpPr txBox="1">
            <a:spLocks noChangeArrowheads="1"/>
          </p:cNvSpPr>
          <p:nvPr/>
        </p:nvSpPr>
        <p:spPr>
          <a:xfrm>
            <a:off x="1219200" y="2133600"/>
            <a:ext cx="3200400" cy="27146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>
                <a:solidFill>
                  <a:srgbClr val="D5E8F4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latin typeface="Arial"/>
                <a:cs typeface="Arial" pitchFamily="34" charset="0"/>
              </a:rPr>
              <a:t>Information</a:t>
            </a:r>
            <a:endParaRPr lang="en-US" sz="1600" dirty="0">
              <a:solidFill>
                <a:srgbClr val="FFFFFF"/>
              </a:solidFill>
              <a:latin typeface="Arial"/>
              <a:cs typeface="Arial" pitchFamily="34" charset="0"/>
            </a:endParaRPr>
          </a:p>
        </p:txBody>
      </p:sp>
      <p:sp>
        <p:nvSpPr>
          <p:cNvPr id="6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1143000" y="3200400"/>
            <a:ext cx="3530184" cy="13956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spc="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orange_subsection_divid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1143000" y="3200400"/>
            <a:ext cx="3530184" cy="13956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spc="0" baseline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red_subsection_divid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42"/>
          <p:cNvSpPr txBox="1">
            <a:spLocks noChangeArrowheads="1"/>
          </p:cNvSpPr>
          <p:nvPr/>
        </p:nvSpPr>
        <p:spPr>
          <a:xfrm>
            <a:off x="1219200" y="2133600"/>
            <a:ext cx="3200400" cy="27146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>
                <a:solidFill>
                  <a:srgbClr val="D5E8F4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latin typeface="Arial"/>
                <a:cs typeface="Arial" pitchFamily="34" charset="0"/>
              </a:rPr>
              <a:t>Information</a:t>
            </a:r>
            <a:endParaRPr lang="en-US" sz="1600" dirty="0">
              <a:solidFill>
                <a:srgbClr val="FFFFFF"/>
              </a:solidFill>
              <a:latin typeface="Arial"/>
              <a:cs typeface="Arial" pitchFamily="34" charset="0"/>
            </a:endParaRPr>
          </a:p>
        </p:txBody>
      </p:sp>
      <p:sp>
        <p:nvSpPr>
          <p:cNvPr id="4" name="Rectangle 1040"/>
          <p:cNvSpPr>
            <a:spLocks noGrp="1" noChangeArrowheads="1"/>
          </p:cNvSpPr>
          <p:nvPr>
            <p:ph type="ctrTitle"/>
          </p:nvPr>
        </p:nvSpPr>
        <p:spPr>
          <a:xfrm>
            <a:off x="1143000" y="3200400"/>
            <a:ext cx="3530184" cy="13956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spc="0" baseline="0">
                <a:solidFill>
                  <a:srgbClr val="CD545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>
              <a:defRPr>
                <a:solidFill>
                  <a:srgbClr val="466EA5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90BC9C66-5289-4E45-8CAC-45CA377952DE}" type="datetimeFigureOut">
              <a:rPr lang="en-US"/>
              <a:pPr>
                <a:defRPr/>
              </a:pPr>
              <a:t>5/4/2014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l" rtl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466EA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466EA5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61778FCE-3FBD-4D1D-93AD-2C50E30D441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4040188" cy="639762"/>
          </a:xfrm>
        </p:spPr>
        <p:txBody>
          <a:bodyPr bIns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44762"/>
            <a:ext cx="4040188" cy="36274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05000"/>
            <a:ext cx="4041775" cy="639762"/>
          </a:xfrm>
        </p:spPr>
        <p:txBody>
          <a:bodyPr tIns="0" bIns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44762"/>
            <a:ext cx="4041775" cy="36274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593725"/>
            <a:ext cx="8229600" cy="58054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8229600" cy="54927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4661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593725"/>
            <a:ext cx="8229600" cy="54927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038600" cy="4646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6146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6705600" y="0"/>
            <a:ext cx="1981200" cy="4572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bg1"/>
                </a:solidFill>
              </a:rPr>
              <a:t>Experis Certification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584950"/>
            <a:ext cx="2590800" cy="1222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800" dirty="0" smtClean="0">
                <a:solidFill>
                  <a:srgbClr val="888B8D"/>
                </a:solidFill>
                <a:cs typeface="Arial" charset="0"/>
              </a:rPr>
              <a:t>Experis  |  </a:t>
            </a:r>
            <a:fld id="{1EC6C0FE-F991-7440-87EE-903BFA8244C6}" type="datetime2">
              <a:rPr lang="en-US" sz="800" smtClean="0">
                <a:solidFill>
                  <a:srgbClr val="888B8D"/>
                </a:solidFill>
                <a:cs typeface="Arial" charset="0"/>
              </a:rPr>
              <a:pPr algn="l" eaLnBrk="1" hangingPunct="1">
                <a:defRPr/>
              </a:pPr>
              <a:t>Sunday, May 04, 2014</a:t>
            </a:fld>
            <a:endParaRPr lang="en-US" sz="800" dirty="0" smtClean="0">
              <a:solidFill>
                <a:srgbClr val="888B8D"/>
              </a:solidFill>
              <a:cs typeface="Arial" charset="0"/>
            </a:endParaRPr>
          </a:p>
        </p:txBody>
      </p:sp>
      <p:sp>
        <p:nvSpPr>
          <p:cNvPr id="1029" name="TextBox 9"/>
          <p:cNvSpPr txBox="1">
            <a:spLocks noChangeArrowheads="1"/>
          </p:cNvSpPr>
          <p:nvPr/>
        </p:nvSpPr>
        <p:spPr bwMode="auto">
          <a:xfrm>
            <a:off x="4429125" y="6572250"/>
            <a:ext cx="576263" cy="1238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/>
          <a:p>
            <a:pPr>
              <a:defRPr/>
            </a:pPr>
            <a:fld id="{3287EB1E-F70D-4173-AC00-5D3F180CF34F}" type="slidenum">
              <a:rPr lang="he-IL" sz="800" b="1">
                <a:solidFill>
                  <a:srgbClr val="888B8D"/>
                </a:solidFill>
                <a:cs typeface="+mn-cs"/>
              </a:rPr>
              <a:pPr>
                <a:defRPr/>
              </a:pPr>
              <a:t>‹#›</a:t>
            </a:fld>
            <a:endParaRPr lang="en-US" sz="800" b="1" dirty="0">
              <a:solidFill>
                <a:srgbClr val="888B8D"/>
              </a:solidFill>
              <a:cs typeface="+mn-cs"/>
            </a:endParaRPr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3725"/>
            <a:ext cx="8229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Users\JoelB.MANPOWER-IL.COM\Documents\6 - Admin\ExperisSoftwareLogo.PN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270875" y="5710238"/>
            <a:ext cx="873125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sldNum="0" hdr="0" ftr="0"/>
  <p:txStyles>
    <p:titleStyle>
      <a:lvl1pPr algn="l" rtl="1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>
          <a:solidFill>
            <a:srgbClr val="282A32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800">
          <a:solidFill>
            <a:srgbClr val="282A32"/>
          </a:solidFill>
          <a:latin typeface="+mn-lt"/>
          <a:ea typeface="Arial" pitchFamily="34" charset="0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400">
          <a:solidFill>
            <a:srgbClr val="282A32"/>
          </a:solidFill>
          <a:latin typeface="+mn-lt"/>
          <a:ea typeface="Arial" pitchFamily="34" charset="0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6146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6705600" y="0"/>
            <a:ext cx="1981200" cy="4572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Experis Certification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584950"/>
            <a:ext cx="2590800" cy="1222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800" dirty="0" smtClean="0">
                <a:solidFill>
                  <a:srgbClr val="888B8D"/>
                </a:solidFill>
                <a:cs typeface="Arial" charset="0"/>
              </a:rPr>
              <a:t>Experis  |  </a:t>
            </a:r>
            <a:fld id="{1EC6C0FE-F991-7440-87EE-903BFA8244C6}" type="datetime2">
              <a:rPr lang="en-US" sz="800" smtClean="0">
                <a:solidFill>
                  <a:srgbClr val="888B8D"/>
                </a:solidFill>
                <a:cs typeface="Arial" charset="0"/>
              </a:rPr>
              <a:pPr algn="l" eaLnBrk="1" hangingPunct="1">
                <a:defRPr/>
              </a:pPr>
              <a:t>Sunday, May 04, 2014</a:t>
            </a:fld>
            <a:endParaRPr lang="en-US" sz="800" dirty="0" smtClean="0">
              <a:solidFill>
                <a:srgbClr val="888B8D"/>
              </a:solidFill>
              <a:cs typeface="Arial" charset="0"/>
            </a:endParaRP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4143375" y="6572250"/>
            <a:ext cx="1905000" cy="12223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/>
          <a:p>
            <a:pPr>
              <a:defRPr/>
            </a:pPr>
            <a:fld id="{C4BE8B80-51EA-40CC-964A-3F52238FBA92}" type="slidenum">
              <a:rPr lang="he-IL" sz="800" b="1">
                <a:solidFill>
                  <a:srgbClr val="888B8D"/>
                </a:solidFill>
                <a:cs typeface="+mn-cs"/>
              </a:rPr>
              <a:pPr>
                <a:defRPr/>
              </a:pPr>
              <a:t>‹#›</a:t>
            </a:fld>
            <a:endParaRPr lang="en-US" sz="800" b="1" dirty="0">
              <a:solidFill>
                <a:srgbClr val="888B8D"/>
              </a:solidFill>
              <a:cs typeface="+mn-cs"/>
            </a:endParaRPr>
          </a:p>
        </p:txBody>
      </p:sp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3725"/>
            <a:ext cx="8229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6" name="Picture 2" descr="C:\Users\JoelB.MANPOWER-IL.COM\Documents\6 - Admin\ExperisSoftwareLogo.PN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434388" y="5924550"/>
            <a:ext cx="709612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83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>
          <a:solidFill>
            <a:srgbClr val="282A3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800">
          <a:solidFill>
            <a:srgbClr val="282A32"/>
          </a:solidFill>
          <a:latin typeface="+mn-lt"/>
          <a:ea typeface="Arial" pitchFamily="34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400">
          <a:solidFill>
            <a:srgbClr val="282A32"/>
          </a:solidFill>
          <a:latin typeface="+mn-lt"/>
          <a:ea typeface="Arial" pitchFamily="34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000">
          <a:solidFill>
            <a:srgbClr val="282A32"/>
          </a:solidFill>
          <a:latin typeface="+mn-lt"/>
          <a:ea typeface="Arial" pitchFamily="34" charset="0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61463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3725"/>
            <a:ext cx="8229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6705600" y="0"/>
            <a:ext cx="1981200" cy="4572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Experis Certification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584950"/>
            <a:ext cx="2590800" cy="1222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800" dirty="0" smtClean="0">
                <a:solidFill>
                  <a:srgbClr val="888B8D"/>
                </a:solidFill>
                <a:cs typeface="Arial" charset="0"/>
              </a:rPr>
              <a:t>Experis  |  </a:t>
            </a:r>
            <a:fld id="{1EC6C0FE-F991-7440-87EE-903BFA8244C6}" type="datetime2">
              <a:rPr lang="en-US" sz="800" smtClean="0">
                <a:solidFill>
                  <a:srgbClr val="888B8D"/>
                </a:solidFill>
                <a:cs typeface="Arial" charset="0"/>
              </a:rPr>
              <a:pPr algn="l" eaLnBrk="1" hangingPunct="1">
                <a:defRPr/>
              </a:pPr>
              <a:t>Sunday, May 04, 2014</a:t>
            </a:fld>
            <a:endParaRPr lang="en-US" sz="800" dirty="0" smtClean="0">
              <a:solidFill>
                <a:srgbClr val="888B8D"/>
              </a:solidFill>
              <a:cs typeface="Arial" charset="0"/>
            </a:endParaRPr>
          </a:p>
        </p:txBody>
      </p:sp>
      <p:sp>
        <p:nvSpPr>
          <p:cNvPr id="3079" name="TextBox 9"/>
          <p:cNvSpPr txBox="1">
            <a:spLocks noChangeArrowheads="1"/>
          </p:cNvSpPr>
          <p:nvPr/>
        </p:nvSpPr>
        <p:spPr bwMode="auto">
          <a:xfrm>
            <a:off x="4071938" y="6572250"/>
            <a:ext cx="1905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>
            <a:spAutoFit/>
          </a:bodyPr>
          <a:lstStyle/>
          <a:p>
            <a:pPr>
              <a:defRPr/>
            </a:pPr>
            <a:fld id="{7BE8A1BA-B450-42E3-8E93-4ADB4BF450CB}" type="slidenum">
              <a:rPr lang="he-IL" sz="800" b="1">
                <a:solidFill>
                  <a:srgbClr val="888B8D"/>
                </a:solidFill>
                <a:ea typeface="MS PGothic" pitchFamily="34" charset="-128"/>
                <a:cs typeface="+mn-cs"/>
              </a:rPr>
              <a:pPr>
                <a:defRPr/>
              </a:pPr>
              <a:t>‹#›</a:t>
            </a:fld>
            <a:endParaRPr lang="en-US" sz="800" b="1" dirty="0">
              <a:solidFill>
                <a:srgbClr val="888B8D"/>
              </a:solidFill>
              <a:ea typeface="MS PGothic" pitchFamily="34" charset="-128"/>
              <a:cs typeface="+mn-cs"/>
            </a:endParaRPr>
          </a:p>
        </p:txBody>
      </p:sp>
      <p:pic>
        <p:nvPicPr>
          <p:cNvPr id="3080" name="Picture 2" descr="C:\Users\JoelB.MANPOWER-IL.COM\Documents\6 - Admin\ExperisSoftwareLogo.PNG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8434388" y="5924550"/>
            <a:ext cx="709612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75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466EA5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66EA5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rgbClr val="282A32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800" kern="1200">
          <a:solidFill>
            <a:srgbClr val="282A32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282A32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000" kern="1200">
          <a:solidFill>
            <a:srgbClr val="282A32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2000" kern="1200">
          <a:solidFill>
            <a:srgbClr val="282A32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Growth PPT Cov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1275" y="14288"/>
            <a:ext cx="9239250" cy="691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3025775"/>
            <a:ext cx="55006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4000"/>
              </a:lnSpc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316" name="Picture 5" descr="EXP_BE_Logo_SS_STK_MC_RGB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438" y="5303838"/>
            <a:ext cx="866775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16" descr="C:\Users\JoelB.MANPOWER-IL.COM\Documents\Starting Here Templates\Experis Software 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5286375"/>
            <a:ext cx="1143000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28662" y="3643314"/>
            <a:ext cx="5248275" cy="11096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282A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Joel Bursztyn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2800" b="1" kern="0" dirty="0" smtClean="0">
                <a:solidFill>
                  <a:srgbClr val="282A32"/>
                </a:solidFill>
                <a:latin typeface="+mn-lt"/>
                <a:cs typeface="+mn-cs"/>
              </a:rPr>
              <a:t>May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282A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2014</a:t>
            </a:r>
            <a:endParaRPr kumimoji="0" lang="en-US" sz="2800" b="1" i="1" u="none" strike="noStrike" kern="0" cap="none" spc="0" normalizeH="0" baseline="0" noProof="0" dirty="0" smtClean="0">
              <a:ln>
                <a:noFill/>
              </a:ln>
              <a:solidFill>
                <a:srgbClr val="282A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57158" y="1357298"/>
            <a:ext cx="285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Embedded SW Infrastructure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0125" y="571480"/>
            <a:ext cx="7515225" cy="1119209"/>
          </a:xfrm>
        </p:spPr>
        <p:txBody>
          <a:bodyPr>
            <a:normAutofit/>
          </a:bodyPr>
          <a:lstStyle/>
          <a:p>
            <a:pPr rtl="0"/>
            <a:r>
              <a:rPr lang="en-US" sz="3600" b="1" dirty="0" smtClean="0"/>
              <a:t>Theory Of Operation</a:t>
            </a:r>
            <a:endParaRPr lang="en-US" sz="3600" b="1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7822406" cy="4351338"/>
          </a:xfrm>
        </p:spPr>
        <p:txBody>
          <a:bodyPr>
            <a:normAutofit/>
          </a:bodyPr>
          <a:lstStyle/>
          <a:p>
            <a:pPr marL="514350" indent="-514350"/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See requirements</a:t>
            </a:r>
          </a:p>
          <a:p>
            <a:pPr marL="971550" lvl="1" indent="-514350" algn="l" rtl="0">
              <a:buNone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 eaLnBrk="1" hangingPunct="1"/>
            <a:r>
              <a:rPr lang="en-US" b="1" dirty="0" smtClean="0"/>
              <a:t>High Level Design</a:t>
            </a:r>
            <a:endParaRPr lang="he-IL" b="1" dirty="0" smtClean="0">
              <a:solidFill>
                <a:schemeClr val="tx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0" y="1285860"/>
            <a:ext cx="8929718" cy="4646613"/>
          </a:xfrm>
        </p:spPr>
        <p:txBody>
          <a:bodyPr>
            <a:normAutofit lnSpcReduction="10000"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Infrastructure</a:t>
            </a:r>
          </a:p>
          <a:p>
            <a:pPr lvl="1" eaLnBrk="1" hangingPunct="1"/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One communication Infrastructure for all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Each subsystem differs only by its own entity identification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API are for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connectEntity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(Entity),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SendTo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Entity,&amp;msg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, Listen(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msgID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FuncPTR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One State Machine</a:t>
            </a: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One OA&amp;M Listener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System Management</a:t>
            </a:r>
          </a:p>
          <a:p>
            <a:pPr lvl="1" eaLnBrk="1" hangingPunct="1"/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All Subsystems will follow the OA&amp; main state by: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Autonomously initialize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Try/Wait till connection with OA&amp;M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Report their status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Wait for Start (from OA&amp;M)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Move to Operational mode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Listen for mode change from OA&amp;M and change accordingly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SW Infrastructure</a:t>
            </a:r>
          </a:p>
        </p:txBody>
      </p:sp>
      <p:sp>
        <p:nvSpPr>
          <p:cNvPr id="5" name="מלבן 4"/>
          <p:cNvSpPr/>
          <p:nvPr/>
        </p:nvSpPr>
        <p:spPr>
          <a:xfrm>
            <a:off x="357158" y="1071546"/>
            <a:ext cx="8143932" cy="20002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0034" y="1071546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World Emulation</a:t>
            </a:r>
            <a:endParaRPr lang="en-US" dirty="0"/>
          </a:p>
        </p:txBody>
      </p:sp>
      <p:sp>
        <p:nvSpPr>
          <p:cNvPr id="7" name="מלבן 6"/>
          <p:cNvSpPr/>
          <p:nvPr/>
        </p:nvSpPr>
        <p:spPr>
          <a:xfrm>
            <a:off x="571472" y="5429264"/>
            <a:ext cx="4929222" cy="12144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86050" y="542926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2" name="קבוצה 93"/>
          <p:cNvGrpSpPr/>
          <p:nvPr/>
        </p:nvGrpSpPr>
        <p:grpSpPr>
          <a:xfrm>
            <a:off x="2071670" y="2692595"/>
            <a:ext cx="2714644" cy="307777"/>
            <a:chOff x="2500298" y="2571744"/>
            <a:chExt cx="2714644" cy="307777"/>
          </a:xfrm>
        </p:grpSpPr>
        <p:sp>
          <p:nvSpPr>
            <p:cNvPr id="13" name="מלבן 12"/>
            <p:cNvSpPr/>
            <p:nvPr/>
          </p:nvSpPr>
          <p:spPr>
            <a:xfrm>
              <a:off x="2500298" y="2571744"/>
              <a:ext cx="2643206" cy="2857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00298" y="2571744"/>
              <a:ext cx="2714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400" dirty="0" err="1" smtClean="0">
                  <a:solidFill>
                    <a:schemeClr val="tx1">
                      <a:lumMod val="75000"/>
                    </a:schemeClr>
                  </a:solidFill>
                </a:rPr>
                <a:t>RandomGetNumber</a:t>
              </a:r>
              <a:r>
                <a:rPr lang="en-US" sz="1400" dirty="0" smtClean="0">
                  <a:solidFill>
                    <a:schemeClr val="tx1">
                      <a:lumMod val="75000"/>
                    </a:schemeClr>
                  </a:solidFill>
                </a:rPr>
                <a:t> (</a:t>
              </a:r>
              <a:r>
                <a:rPr lang="en-US" sz="1400" dirty="0" err="1" smtClean="0">
                  <a:solidFill>
                    <a:schemeClr val="tx1">
                      <a:lumMod val="75000"/>
                    </a:schemeClr>
                  </a:solidFill>
                </a:rPr>
                <a:t>Low,High</a:t>
              </a:r>
              <a:r>
                <a:rPr lang="en-US" sz="1400" dirty="0" smtClean="0">
                  <a:solidFill>
                    <a:schemeClr val="tx1">
                      <a:lumMod val="7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40" name="מלבן 39"/>
          <p:cNvSpPr/>
          <p:nvPr/>
        </p:nvSpPr>
        <p:spPr>
          <a:xfrm>
            <a:off x="142844" y="6143644"/>
            <a:ext cx="3500462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406" y="6143644"/>
            <a:ext cx="357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SystemHWSignalInterrupt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SignalNumber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142844" y="5786454"/>
            <a:ext cx="3429024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42844" y="5786454"/>
            <a:ext cx="350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SystemHWBindInterrupt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funcPtr,Signal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קבוצה 92"/>
          <p:cNvGrpSpPr/>
          <p:nvPr/>
        </p:nvGrpSpPr>
        <p:grpSpPr>
          <a:xfrm>
            <a:off x="428596" y="1428736"/>
            <a:ext cx="4071966" cy="285752"/>
            <a:chOff x="5786446" y="1285860"/>
            <a:chExt cx="4572032" cy="285752"/>
          </a:xfrm>
        </p:grpSpPr>
        <p:sp>
          <p:nvSpPr>
            <p:cNvPr id="48" name="מלבן 47"/>
            <p:cNvSpPr/>
            <p:nvPr/>
          </p:nvSpPr>
          <p:spPr>
            <a:xfrm>
              <a:off x="5786446" y="1285860"/>
              <a:ext cx="4214842" cy="2857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86446" y="1285860"/>
              <a:ext cx="4572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WorldEmulateSetParam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(</a:t>
              </a:r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EmulatedEvent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, low, high)</a:t>
              </a:r>
              <a:endParaRPr lang="en-US" sz="12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58" name="מלבן 57"/>
          <p:cNvSpPr/>
          <p:nvPr/>
        </p:nvSpPr>
        <p:spPr>
          <a:xfrm>
            <a:off x="3857620" y="5786454"/>
            <a:ext cx="2214578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857620" y="578645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SystemLog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(event)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0" name="מלבן 59"/>
          <p:cNvSpPr/>
          <p:nvPr/>
        </p:nvSpPr>
        <p:spPr>
          <a:xfrm>
            <a:off x="3857620" y="6143644"/>
            <a:ext cx="2214578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857620" y="614364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SystemLogError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msg,int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" name="קבוצה 35"/>
          <p:cNvGrpSpPr/>
          <p:nvPr/>
        </p:nvGrpSpPr>
        <p:grpSpPr>
          <a:xfrm>
            <a:off x="5643570" y="1000108"/>
            <a:ext cx="4143404" cy="307777"/>
            <a:chOff x="2786050" y="1285860"/>
            <a:chExt cx="2714644" cy="307777"/>
          </a:xfrm>
        </p:grpSpPr>
        <p:sp>
          <p:nvSpPr>
            <p:cNvPr id="31" name="מלבן 30"/>
            <p:cNvSpPr/>
            <p:nvPr/>
          </p:nvSpPr>
          <p:spPr>
            <a:xfrm>
              <a:off x="2786050" y="1285860"/>
              <a:ext cx="2000264" cy="2857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86050" y="1285860"/>
              <a:ext cx="2714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400" dirty="0" err="1" smtClean="0">
                  <a:solidFill>
                    <a:schemeClr val="tx1">
                      <a:lumMod val="75000"/>
                    </a:schemeClr>
                  </a:solidFill>
                </a:rPr>
                <a:t>WorldEmulateControl</a:t>
              </a:r>
              <a:r>
                <a:rPr lang="en-US" sz="1100" dirty="0" smtClean="0">
                  <a:solidFill>
                    <a:schemeClr val="tx1">
                      <a:lumMod val="75000"/>
                    </a:schemeClr>
                  </a:solidFill>
                </a:rPr>
                <a:t>(Start/pause/Stop)</a:t>
              </a:r>
              <a:endParaRPr lang="en-US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3" name="מלבן מעוגל 32"/>
          <p:cNvSpPr/>
          <p:nvPr/>
        </p:nvSpPr>
        <p:spPr>
          <a:xfrm>
            <a:off x="500034" y="2500306"/>
            <a:ext cx="1357322" cy="50006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5427" y="257174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Configure</a:t>
            </a:r>
            <a:endParaRPr lang="en-US" dirty="0"/>
          </a:p>
        </p:txBody>
      </p:sp>
      <p:grpSp>
        <p:nvGrpSpPr>
          <p:cNvPr id="9" name="קבוצה 36"/>
          <p:cNvGrpSpPr/>
          <p:nvPr/>
        </p:nvGrpSpPr>
        <p:grpSpPr>
          <a:xfrm>
            <a:off x="5643570" y="2428868"/>
            <a:ext cx="2714644" cy="571504"/>
            <a:chOff x="2147310" y="1000108"/>
            <a:chExt cx="3353384" cy="571504"/>
          </a:xfrm>
        </p:grpSpPr>
        <p:sp>
          <p:nvSpPr>
            <p:cNvPr id="38" name="מלבן 37"/>
            <p:cNvSpPr/>
            <p:nvPr/>
          </p:nvSpPr>
          <p:spPr>
            <a:xfrm>
              <a:off x="2147310" y="1000108"/>
              <a:ext cx="3353384" cy="5715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7310" y="1142984"/>
              <a:ext cx="3353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1400" dirty="0" err="1" smtClean="0">
                  <a:solidFill>
                    <a:schemeClr val="tx1">
                      <a:lumMod val="75000"/>
                    </a:schemeClr>
                  </a:solidFill>
                </a:rPr>
                <a:t>WorldEmulation</a:t>
              </a:r>
              <a:endParaRPr lang="en-US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43" name="מלבן 42"/>
          <p:cNvSpPr/>
          <p:nvPr/>
        </p:nvSpPr>
        <p:spPr>
          <a:xfrm>
            <a:off x="857224" y="3357562"/>
            <a:ext cx="3786214" cy="157163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785918" y="335756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63" name="מלבן 62"/>
          <p:cNvSpPr/>
          <p:nvPr/>
        </p:nvSpPr>
        <p:spPr>
          <a:xfrm>
            <a:off x="500034" y="3808215"/>
            <a:ext cx="3786214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00034" y="3786190"/>
            <a:ext cx="385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SystemCommOpen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(Enity1, Entity2, 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Ips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| IPC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69" name="מלבן 68"/>
          <p:cNvSpPr/>
          <p:nvPr/>
        </p:nvSpPr>
        <p:spPr>
          <a:xfrm>
            <a:off x="500034" y="4214818"/>
            <a:ext cx="3786214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00034" y="4214818"/>
            <a:ext cx="378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SystemCommBindReceive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MsgId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funcPtr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1" name="מלבן 70"/>
          <p:cNvSpPr/>
          <p:nvPr/>
        </p:nvSpPr>
        <p:spPr>
          <a:xfrm>
            <a:off x="500034" y="4572008"/>
            <a:ext cx="3786214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00034" y="4572008"/>
            <a:ext cx="385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SystemCommSendMessage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(Entity, Message)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1" name="מלבן 80"/>
          <p:cNvSpPr/>
          <p:nvPr/>
        </p:nvSpPr>
        <p:spPr>
          <a:xfrm>
            <a:off x="6357950" y="3214686"/>
            <a:ext cx="2643206" cy="242889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143768" y="328612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StateMachine</a:t>
            </a:r>
            <a:endParaRPr lang="en-US" dirty="0"/>
          </a:p>
        </p:txBody>
      </p:sp>
      <p:sp>
        <p:nvSpPr>
          <p:cNvPr id="54" name="מלבן 53"/>
          <p:cNvSpPr/>
          <p:nvPr/>
        </p:nvSpPr>
        <p:spPr>
          <a:xfrm>
            <a:off x="5715008" y="3643314"/>
            <a:ext cx="2428892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15008" y="3643314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SM_EventReport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(event)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מלבן מעוגל 82"/>
          <p:cNvSpPr/>
          <p:nvPr/>
        </p:nvSpPr>
        <p:spPr>
          <a:xfrm>
            <a:off x="6929454" y="5143512"/>
            <a:ext cx="1785950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84" name="TextBox 83"/>
          <p:cNvSpPr txBox="1"/>
          <p:nvPr/>
        </p:nvSpPr>
        <p:spPr>
          <a:xfrm>
            <a:off x="7143768" y="5214949"/>
            <a:ext cx="1532792" cy="253916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pPr algn="l" rtl="0"/>
            <a:r>
              <a:rPr lang="en-US" sz="1050" dirty="0" smtClean="0"/>
              <a:t>System State Machine</a:t>
            </a:r>
            <a:endParaRPr lang="he-IL" sz="1050" dirty="0"/>
          </a:p>
        </p:txBody>
      </p:sp>
      <p:sp>
        <p:nvSpPr>
          <p:cNvPr id="85" name="מלבן 84"/>
          <p:cNvSpPr/>
          <p:nvPr/>
        </p:nvSpPr>
        <p:spPr>
          <a:xfrm>
            <a:off x="5715008" y="4071942"/>
            <a:ext cx="3143272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715008" y="4071942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SM_Create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NumEvent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NumStates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7" name="מלבן 86"/>
          <p:cNvSpPr/>
          <p:nvPr/>
        </p:nvSpPr>
        <p:spPr>
          <a:xfrm>
            <a:off x="5715008" y="4429132"/>
            <a:ext cx="3214710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714976" y="4429132"/>
            <a:ext cx="3429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SM_Transition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State,event,toState,Transit_Func</a:t>
            </a: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9" name="מלבן 88"/>
          <p:cNvSpPr/>
          <p:nvPr/>
        </p:nvSpPr>
        <p:spPr>
          <a:xfrm>
            <a:off x="5715008" y="4786322"/>
            <a:ext cx="3143272" cy="2857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715008" y="4786322"/>
            <a:ext cx="307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SM_StateFunc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Entry, Exit,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onTick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0" name="קבוצה 95"/>
          <p:cNvGrpSpPr/>
          <p:nvPr/>
        </p:nvGrpSpPr>
        <p:grpSpPr>
          <a:xfrm>
            <a:off x="357158" y="1888142"/>
            <a:ext cx="3000396" cy="326412"/>
            <a:chOff x="5572132" y="2736645"/>
            <a:chExt cx="3000396" cy="326412"/>
          </a:xfrm>
        </p:grpSpPr>
        <p:sp>
          <p:nvSpPr>
            <p:cNvPr id="91" name="מלבן 90"/>
            <p:cNvSpPr/>
            <p:nvPr/>
          </p:nvSpPr>
          <p:spPr>
            <a:xfrm>
              <a:off x="5643570" y="2736645"/>
              <a:ext cx="2755491" cy="2857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72132" y="2786058"/>
              <a:ext cx="3000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WorldEmulateEvent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 (event, </a:t>
              </a:r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Low,High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97" name="Rectangle 62"/>
          <p:cNvSpPr>
            <a:spLocks noChangeArrowheads="1"/>
          </p:cNvSpPr>
          <p:nvPr/>
        </p:nvSpPr>
        <p:spPr bwMode="auto">
          <a:xfrm>
            <a:off x="4643438" y="1428736"/>
            <a:ext cx="2286016" cy="285752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9804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9804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 b="1"/>
          </a:p>
        </p:txBody>
      </p:sp>
      <p:sp>
        <p:nvSpPr>
          <p:cNvPr id="98" name="TextBox 97"/>
          <p:cNvSpPr txBox="1"/>
          <p:nvPr/>
        </p:nvSpPr>
        <p:spPr>
          <a:xfrm>
            <a:off x="4429124" y="1428736"/>
            <a:ext cx="2325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Event </a:t>
            </a:r>
            <a:r>
              <a:rPr lang="en-US" sz="1100" dirty="0" err="1" smtClean="0">
                <a:solidFill>
                  <a:schemeClr val="tx1">
                    <a:lumMod val="50000"/>
                  </a:schemeClr>
                </a:solidFill>
              </a:rPr>
              <a:t>Huristic</a:t>
            </a: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 Parameters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9" name="Rectangle 62"/>
          <p:cNvSpPr>
            <a:spLocks noChangeArrowheads="1"/>
          </p:cNvSpPr>
          <p:nvPr/>
        </p:nvSpPr>
        <p:spPr bwMode="auto">
          <a:xfrm>
            <a:off x="5715008" y="2071678"/>
            <a:ext cx="2428892" cy="285752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9804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9804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 b="1"/>
          </a:p>
        </p:txBody>
      </p:sp>
      <p:sp>
        <p:nvSpPr>
          <p:cNvPr id="100" name="TextBox 99"/>
          <p:cNvSpPr txBox="1"/>
          <p:nvPr/>
        </p:nvSpPr>
        <p:spPr>
          <a:xfrm>
            <a:off x="5572132" y="2071678"/>
            <a:ext cx="2786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Event List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קבוצה 104"/>
          <p:cNvGrpSpPr/>
          <p:nvPr/>
        </p:nvGrpSpPr>
        <p:grpSpPr>
          <a:xfrm>
            <a:off x="5643570" y="1785926"/>
            <a:ext cx="2643206" cy="276999"/>
            <a:chOff x="5572132" y="2734006"/>
            <a:chExt cx="3000396" cy="354608"/>
          </a:xfrm>
        </p:grpSpPr>
        <p:sp>
          <p:nvSpPr>
            <p:cNvPr id="106" name="מלבן 105"/>
            <p:cNvSpPr/>
            <p:nvPr/>
          </p:nvSpPr>
          <p:spPr>
            <a:xfrm>
              <a:off x="5643570" y="2736645"/>
              <a:ext cx="2755491" cy="2857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72132" y="2734006"/>
              <a:ext cx="3000396" cy="354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PutEventInList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(event, </a:t>
              </a:r>
              <a:r>
                <a:rPr lang="en-US" sz="1200" dirty="0" err="1" smtClean="0">
                  <a:solidFill>
                    <a:schemeClr val="tx1">
                      <a:lumMod val="75000"/>
                    </a:schemeClr>
                  </a:solidFill>
                </a:rPr>
                <a:t>Low,High</a:t>
              </a:r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 eaLnBrk="1" hangingPunct="1"/>
            <a:r>
              <a:rPr lang="en-US" b="1" dirty="0" smtClean="0"/>
              <a:t>SW Requirements</a:t>
            </a:r>
            <a:endParaRPr lang="he-IL" b="1" dirty="0" smtClean="0">
              <a:solidFill>
                <a:schemeClr val="tx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0" y="1285860"/>
            <a:ext cx="8929718" cy="4646613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OA&amp;M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Operato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		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 eaLnBrk="1" hangingPunct="1"/>
            <a:r>
              <a:rPr lang="en-US" b="1" dirty="0" smtClean="0"/>
              <a:t>SW High level Design</a:t>
            </a:r>
            <a:endParaRPr lang="he-IL" b="1" dirty="0" smtClean="0">
              <a:solidFill>
                <a:schemeClr val="tx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0" y="1285860"/>
            <a:ext cx="4500562" cy="4646613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		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 smtClean="0"/>
              <a:t>Backup Slides</a:t>
            </a:r>
            <a:endParaRPr lang="en-US"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 eaLnBrk="1" hangingPunct="1"/>
            <a:r>
              <a:rPr lang="en-US" dirty="0" smtClean="0"/>
              <a:t>Project Agenda</a:t>
            </a:r>
            <a:endParaRPr lang="he-IL" dirty="0" smtClean="0">
              <a:solidFill>
                <a:schemeClr val="tx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229600" cy="4646613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Purpose 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Execution Road Map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SRS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Design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Implementation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Integration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Test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Release</a:t>
            </a:r>
            <a:endParaRPr lang="he-IL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596" y="5000636"/>
            <a:ext cx="8358187" cy="587375"/>
          </a:xfrm>
          <a:prstGeom prst="rect">
            <a:avLst/>
          </a:prstGeom>
          <a:solidFill>
            <a:srgbClr val="FFFFC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Some part are given to shorten life cycle</a:t>
            </a:r>
            <a:endParaRPr kumimoji="0" lang="he-I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l" rtl="0"/>
            <a:r>
              <a:rPr lang="en-US" dirty="0" smtClean="0"/>
              <a:t>Real System Decomposition</a:t>
            </a:r>
            <a:endParaRPr lang="he-IL" dirty="0" smtClean="0"/>
          </a:p>
          <a:p>
            <a:pPr lvl="1" algn="l" rtl="0"/>
            <a:r>
              <a:rPr lang="en-US" dirty="0" smtClean="0"/>
              <a:t>Using a imaginative system as Platform to explain (Traffic light)</a:t>
            </a:r>
          </a:p>
          <a:p>
            <a:pPr lvl="1" algn="l" rtl="0"/>
            <a:r>
              <a:rPr lang="en-US" dirty="0" smtClean="0"/>
              <a:t>SRS </a:t>
            </a:r>
            <a:r>
              <a:rPr lang="en-US" dirty="0"/>
              <a:t>Structure:  Doc, Problem, Solution</a:t>
            </a:r>
          </a:p>
          <a:p>
            <a:pPr lvl="1" algn="l" rtl="0"/>
            <a:r>
              <a:rPr lang="en-US" dirty="0" smtClean="0"/>
              <a:t>Overview: Goal</a:t>
            </a:r>
            <a:r>
              <a:rPr lang="en-US" dirty="0"/>
              <a:t>, Problem Domain, Ecosystem, SW Arch, H/W arch</a:t>
            </a:r>
          </a:p>
          <a:p>
            <a:pPr lvl="1" algn="l" rtl="0"/>
            <a:r>
              <a:rPr lang="en-US" dirty="0"/>
              <a:t>Theory Of operation</a:t>
            </a:r>
          </a:p>
          <a:p>
            <a:pPr lvl="1" algn="l" rtl="0"/>
            <a:r>
              <a:rPr lang="en-US" dirty="0"/>
              <a:t>SW Architecture</a:t>
            </a:r>
          </a:p>
          <a:p>
            <a:pPr lvl="1" algn="l" rtl="0"/>
            <a:r>
              <a:rPr lang="en-US" dirty="0" smtClean="0"/>
              <a:t>Context, First and Second level decomposition Diagrams </a:t>
            </a:r>
            <a:r>
              <a:rPr lang="en-US" dirty="0"/>
              <a:t>(System/SW)</a:t>
            </a:r>
          </a:p>
          <a:p>
            <a:pPr algn="l" rtl="0"/>
            <a:r>
              <a:rPr lang="en-US" dirty="0" smtClean="0"/>
              <a:t>Project introduction</a:t>
            </a:r>
          </a:p>
          <a:p>
            <a:pPr lvl="1" algn="l" rtl="0"/>
            <a:r>
              <a:rPr lang="en-US" dirty="0" smtClean="0"/>
              <a:t>Concrete Goal</a:t>
            </a:r>
          </a:p>
          <a:p>
            <a:pPr lvl="1" algn="l" rtl="0"/>
            <a:r>
              <a:rPr lang="en-US" dirty="0" smtClean="0"/>
              <a:t>Project parts and execution concepts</a:t>
            </a:r>
          </a:p>
          <a:p>
            <a:pPr lvl="1" algn="l" rtl="0"/>
            <a:r>
              <a:rPr lang="en-US" dirty="0" smtClean="0"/>
              <a:t>Packages</a:t>
            </a:r>
          </a:p>
          <a:p>
            <a:pPr lvl="1" algn="l" rtl="0"/>
            <a:r>
              <a:rPr lang="en-US" dirty="0" smtClean="0"/>
              <a:t>Deliverables (subsystems &amp; system)</a:t>
            </a:r>
            <a:endParaRPr lang="en-US" dirty="0"/>
          </a:p>
        </p:txBody>
      </p:sp>
      <p:sp>
        <p:nvSpPr>
          <p:cNvPr id="304135" name="Rectangle 7"/>
          <p:cNvSpPr>
            <a:spLocks noGrp="1" noChangeArrowheads="1"/>
          </p:cNvSpPr>
          <p:nvPr>
            <p:ph type="title"/>
          </p:nvPr>
        </p:nvSpPr>
        <p:spPr>
          <a:xfrm>
            <a:off x="1361514" y="802341"/>
            <a:ext cx="7493374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Purpose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7" name="Freeform 7"/>
          <p:cNvSpPr>
            <a:spLocks/>
          </p:cNvSpPr>
          <p:nvPr/>
        </p:nvSpPr>
        <p:spPr bwMode="auto">
          <a:xfrm>
            <a:off x="669074" y="1346218"/>
            <a:ext cx="6841273" cy="815975"/>
          </a:xfrm>
          <a:custGeom>
            <a:avLst/>
            <a:gdLst/>
            <a:ahLst/>
            <a:cxnLst>
              <a:cxn ang="0">
                <a:pos x="1210" y="1134"/>
              </a:cxn>
              <a:cxn ang="0">
                <a:pos x="1512" y="832"/>
              </a:cxn>
              <a:cxn ang="0">
                <a:pos x="1512" y="303"/>
              </a:cxn>
              <a:cxn ang="0">
                <a:pos x="1210" y="0"/>
              </a:cxn>
              <a:cxn ang="0">
                <a:pos x="302" y="0"/>
              </a:cxn>
              <a:cxn ang="0">
                <a:pos x="0" y="303"/>
              </a:cxn>
              <a:cxn ang="0">
                <a:pos x="0" y="303"/>
              </a:cxn>
              <a:cxn ang="0">
                <a:pos x="0" y="832"/>
              </a:cxn>
              <a:cxn ang="0">
                <a:pos x="302" y="1134"/>
              </a:cxn>
              <a:cxn ang="0">
                <a:pos x="302" y="1134"/>
              </a:cxn>
              <a:cxn ang="0">
                <a:pos x="1210" y="1134"/>
              </a:cxn>
            </a:cxnLst>
            <a:rect l="0" t="0" r="r" b="b"/>
            <a:pathLst>
              <a:path w="1512" h="1134">
                <a:moveTo>
                  <a:pt x="1210" y="1134"/>
                </a:moveTo>
                <a:cubicBezTo>
                  <a:pt x="1377" y="1134"/>
                  <a:pt x="1512" y="999"/>
                  <a:pt x="1512" y="832"/>
                </a:cubicBezTo>
                <a:lnTo>
                  <a:pt x="1512" y="303"/>
                </a:lnTo>
                <a:cubicBezTo>
                  <a:pt x="1512" y="136"/>
                  <a:pt x="1377" y="0"/>
                  <a:pt x="1210" y="0"/>
                </a:cubicBez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832"/>
                </a:lnTo>
                <a:cubicBezTo>
                  <a:pt x="0" y="999"/>
                  <a:pt x="135" y="1134"/>
                  <a:pt x="302" y="1134"/>
                </a:cubicBezTo>
                <a:lnTo>
                  <a:pt x="302" y="1134"/>
                </a:lnTo>
                <a:lnTo>
                  <a:pt x="1210" y="1134"/>
                </a:lnTo>
                <a:close/>
              </a:path>
            </a:pathLst>
          </a:custGeom>
          <a:solidFill>
            <a:srgbClr val="DDFA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99366" name="Freeform 6"/>
          <p:cNvSpPr>
            <a:spLocks/>
          </p:cNvSpPr>
          <p:nvPr/>
        </p:nvSpPr>
        <p:spPr bwMode="auto">
          <a:xfrm>
            <a:off x="627255" y="2189179"/>
            <a:ext cx="6858001" cy="1344612"/>
          </a:xfrm>
          <a:custGeom>
            <a:avLst/>
            <a:gdLst/>
            <a:ahLst/>
            <a:cxnLst>
              <a:cxn ang="0">
                <a:pos x="1210" y="1134"/>
              </a:cxn>
              <a:cxn ang="0">
                <a:pos x="1512" y="832"/>
              </a:cxn>
              <a:cxn ang="0">
                <a:pos x="1512" y="303"/>
              </a:cxn>
              <a:cxn ang="0">
                <a:pos x="1210" y="0"/>
              </a:cxn>
              <a:cxn ang="0">
                <a:pos x="302" y="0"/>
              </a:cxn>
              <a:cxn ang="0">
                <a:pos x="0" y="303"/>
              </a:cxn>
              <a:cxn ang="0">
                <a:pos x="0" y="303"/>
              </a:cxn>
              <a:cxn ang="0">
                <a:pos x="0" y="832"/>
              </a:cxn>
              <a:cxn ang="0">
                <a:pos x="302" y="1134"/>
              </a:cxn>
              <a:cxn ang="0">
                <a:pos x="302" y="1134"/>
              </a:cxn>
              <a:cxn ang="0">
                <a:pos x="1210" y="1134"/>
              </a:cxn>
            </a:cxnLst>
            <a:rect l="0" t="0" r="r" b="b"/>
            <a:pathLst>
              <a:path w="1512" h="1134">
                <a:moveTo>
                  <a:pt x="1210" y="1134"/>
                </a:moveTo>
                <a:cubicBezTo>
                  <a:pt x="1377" y="1134"/>
                  <a:pt x="1512" y="999"/>
                  <a:pt x="1512" y="832"/>
                </a:cubicBezTo>
                <a:lnTo>
                  <a:pt x="1512" y="303"/>
                </a:lnTo>
                <a:cubicBezTo>
                  <a:pt x="1512" y="136"/>
                  <a:pt x="1377" y="0"/>
                  <a:pt x="1210" y="0"/>
                </a:cubicBez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832"/>
                </a:lnTo>
                <a:cubicBezTo>
                  <a:pt x="0" y="999"/>
                  <a:pt x="135" y="1134"/>
                  <a:pt x="302" y="1134"/>
                </a:cubicBezTo>
                <a:lnTo>
                  <a:pt x="302" y="1134"/>
                </a:lnTo>
                <a:lnTo>
                  <a:pt x="1210" y="1134"/>
                </a:lnTo>
                <a:close/>
              </a:path>
            </a:pathLst>
          </a:custGeom>
          <a:solidFill>
            <a:srgbClr val="92D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99362" name="Freeform 2"/>
          <p:cNvSpPr>
            <a:spLocks/>
          </p:cNvSpPr>
          <p:nvPr/>
        </p:nvSpPr>
        <p:spPr bwMode="auto">
          <a:xfrm>
            <a:off x="660710" y="3763981"/>
            <a:ext cx="6874727" cy="2236787"/>
          </a:xfrm>
          <a:custGeom>
            <a:avLst/>
            <a:gdLst/>
            <a:ahLst/>
            <a:cxnLst>
              <a:cxn ang="0">
                <a:pos x="1210" y="1134"/>
              </a:cxn>
              <a:cxn ang="0">
                <a:pos x="1512" y="832"/>
              </a:cxn>
              <a:cxn ang="0">
                <a:pos x="1512" y="303"/>
              </a:cxn>
              <a:cxn ang="0">
                <a:pos x="1210" y="0"/>
              </a:cxn>
              <a:cxn ang="0">
                <a:pos x="302" y="0"/>
              </a:cxn>
              <a:cxn ang="0">
                <a:pos x="0" y="303"/>
              </a:cxn>
              <a:cxn ang="0">
                <a:pos x="0" y="303"/>
              </a:cxn>
              <a:cxn ang="0">
                <a:pos x="0" y="832"/>
              </a:cxn>
              <a:cxn ang="0">
                <a:pos x="302" y="1134"/>
              </a:cxn>
              <a:cxn ang="0">
                <a:pos x="302" y="1134"/>
              </a:cxn>
              <a:cxn ang="0">
                <a:pos x="1210" y="1134"/>
              </a:cxn>
            </a:cxnLst>
            <a:rect l="0" t="0" r="r" b="b"/>
            <a:pathLst>
              <a:path w="1512" h="1134">
                <a:moveTo>
                  <a:pt x="1210" y="1134"/>
                </a:moveTo>
                <a:cubicBezTo>
                  <a:pt x="1377" y="1134"/>
                  <a:pt x="1512" y="999"/>
                  <a:pt x="1512" y="832"/>
                </a:cubicBezTo>
                <a:lnTo>
                  <a:pt x="1512" y="303"/>
                </a:lnTo>
                <a:cubicBezTo>
                  <a:pt x="1512" y="136"/>
                  <a:pt x="1377" y="0"/>
                  <a:pt x="1210" y="0"/>
                </a:cubicBez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832"/>
                </a:lnTo>
                <a:cubicBezTo>
                  <a:pt x="0" y="999"/>
                  <a:pt x="135" y="1134"/>
                  <a:pt x="302" y="1134"/>
                </a:cubicBezTo>
                <a:lnTo>
                  <a:pt x="302" y="1134"/>
                </a:lnTo>
                <a:lnTo>
                  <a:pt x="1210" y="1134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3313" y="1331914"/>
            <a:ext cx="8686800" cy="4602976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sz="2000" dirty="0"/>
              <a:t>About the 		</a:t>
            </a:r>
            <a:r>
              <a:rPr lang="en-US" b="1" u="sng" dirty="0"/>
              <a:t>Document</a:t>
            </a:r>
          </a:p>
          <a:p>
            <a:pPr lvl="1" algn="l" rtl="0"/>
            <a:r>
              <a:rPr lang="en-US" sz="1800" dirty="0"/>
              <a:t>Purpose, Structure, Scope, references etc..</a:t>
            </a:r>
          </a:p>
          <a:p>
            <a:pPr algn="l" rtl="0"/>
            <a:r>
              <a:rPr lang="en-US" sz="2000" dirty="0"/>
              <a:t>Overview         	</a:t>
            </a:r>
            <a:r>
              <a:rPr lang="en-US" b="1" u="sng" dirty="0"/>
              <a:t>Problem</a:t>
            </a:r>
          </a:p>
          <a:p>
            <a:pPr lvl="1" algn="l" rtl="0"/>
            <a:r>
              <a:rPr lang="en-US" sz="1800" dirty="0"/>
              <a:t>Problem context </a:t>
            </a:r>
            <a:r>
              <a:rPr lang="en-US" sz="1600" dirty="0"/>
              <a:t>(summary of System spec &amp; SW Architecture)</a:t>
            </a:r>
          </a:p>
          <a:p>
            <a:pPr lvl="1" algn="l" rtl="0"/>
            <a:r>
              <a:rPr lang="en-US" sz="1600" dirty="0"/>
              <a:t>HW and surrounding environment</a:t>
            </a:r>
            <a:endParaRPr lang="en-US" sz="1800" dirty="0"/>
          </a:p>
          <a:p>
            <a:pPr lvl="1" algn="l" rtl="0"/>
            <a:r>
              <a:rPr lang="en-US" sz="1800" dirty="0"/>
              <a:t> Theory of operation (use cases, behavior etc..)</a:t>
            </a:r>
          </a:p>
          <a:p>
            <a:pPr algn="l" rtl="0">
              <a:buFontTx/>
              <a:buNone/>
            </a:pPr>
            <a:r>
              <a:rPr lang="en-US" sz="2000" dirty="0"/>
              <a:t>  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Context Diagram</a:t>
            </a:r>
          </a:p>
          <a:p>
            <a:pPr algn="l" rtl="0"/>
            <a:r>
              <a:rPr lang="en-US" sz="2000" dirty="0"/>
              <a:t>First Level decomposition</a:t>
            </a:r>
          </a:p>
          <a:p>
            <a:pPr algn="l" rtl="0"/>
            <a:r>
              <a:rPr lang="en-US" sz="2000" dirty="0"/>
              <a:t>Further decomposition (if required)</a:t>
            </a:r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Directory (abbreviation, Acronyms..)</a:t>
            </a:r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SRS </a:t>
            </a:r>
            <a:r>
              <a:rPr lang="en-US" dirty="0" smtClean="0"/>
              <a:t>Structure </a:t>
            </a:r>
            <a:r>
              <a:rPr lang="en-US" sz="2700" dirty="0" smtClean="0"/>
              <a:t>(System Requirements Specification)</a:t>
            </a:r>
            <a:endParaRPr lang="en-US" dirty="0"/>
          </a:p>
        </p:txBody>
      </p:sp>
      <p:sp>
        <p:nvSpPr>
          <p:cNvPr id="399365" name="Text Box 5"/>
          <p:cNvSpPr txBox="1">
            <a:spLocks noChangeArrowheads="1"/>
          </p:cNvSpPr>
          <p:nvPr/>
        </p:nvSpPr>
        <p:spPr bwMode="auto">
          <a:xfrm>
            <a:off x="3843339" y="3789379"/>
            <a:ext cx="3014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u="sng">
                <a:solidFill>
                  <a:schemeClr val="accent2"/>
                </a:solidFill>
              </a:rPr>
              <a:t>Solution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Grp="1" noChangeArrowheads="1"/>
          </p:cNvSpPr>
          <p:nvPr>
            <p:ph type="title"/>
          </p:nvPr>
        </p:nvSpPr>
        <p:spPr>
          <a:xfrm>
            <a:off x="813826" y="571480"/>
            <a:ext cx="8558212" cy="869970"/>
          </a:xfrm>
        </p:spPr>
        <p:txBody>
          <a:bodyPr>
            <a:normAutofit fontScale="90000"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   All components are imaginative and not representing the opinion of Sony pictures nor </a:t>
            </a:r>
            <a:r>
              <a:rPr lang="en-US" sz="2200" dirty="0" err="1" smtClean="0">
                <a:solidFill>
                  <a:srgbClr val="FF0000"/>
                </a:solidFill>
              </a:rPr>
              <a:t>Experis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Traffic Light Overview</a:t>
            </a:r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4612" y="2170115"/>
            <a:ext cx="8686800" cy="3519487"/>
          </a:xfrm>
        </p:spPr>
        <p:txBody>
          <a:bodyPr/>
          <a:lstStyle/>
          <a:p>
            <a:pPr algn="l" rtl="0"/>
            <a:r>
              <a:rPr lang="en-US" dirty="0"/>
              <a:t>Traffic Light </a:t>
            </a:r>
            <a:r>
              <a:rPr lang="en-US" dirty="0">
                <a:solidFill>
                  <a:srgbClr val="008080"/>
                </a:solidFill>
              </a:rPr>
              <a:t>Goal</a:t>
            </a:r>
          </a:p>
          <a:p>
            <a:pPr algn="l" rtl="0"/>
            <a:r>
              <a:rPr lang="en-US" dirty="0">
                <a:solidFill>
                  <a:srgbClr val="008080"/>
                </a:solidFill>
              </a:rPr>
              <a:t>Problem</a:t>
            </a:r>
            <a:r>
              <a:rPr lang="en-US" dirty="0"/>
              <a:t> Domain Overview</a:t>
            </a:r>
          </a:p>
          <a:p>
            <a:pPr algn="l" rtl="0"/>
            <a:r>
              <a:rPr lang="en-US" dirty="0">
                <a:solidFill>
                  <a:srgbClr val="008080"/>
                </a:solidFill>
              </a:rPr>
              <a:t>Ecosystem</a:t>
            </a:r>
          </a:p>
          <a:p>
            <a:pPr algn="l" rtl="0"/>
            <a:r>
              <a:rPr lang="en-US" dirty="0">
                <a:solidFill>
                  <a:srgbClr val="008080"/>
                </a:solidFill>
              </a:rPr>
              <a:t>SW</a:t>
            </a:r>
            <a:r>
              <a:rPr lang="en-US" dirty="0"/>
              <a:t> Architecture highest level</a:t>
            </a:r>
          </a:p>
          <a:p>
            <a:pPr algn="l" rtl="0"/>
            <a:r>
              <a:rPr lang="en-US" dirty="0">
                <a:solidFill>
                  <a:srgbClr val="008080"/>
                </a:solidFill>
              </a:rPr>
              <a:t>H/W</a:t>
            </a:r>
            <a:r>
              <a:rPr lang="en-US" dirty="0"/>
              <a:t> - architecture</a:t>
            </a:r>
          </a:p>
          <a:p>
            <a:pPr algn="l" rtl="0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549275"/>
          </a:xfrm>
        </p:spPr>
        <p:txBody>
          <a:bodyPr>
            <a:normAutofit/>
          </a:bodyPr>
          <a:lstStyle/>
          <a:p>
            <a:pPr algn="ctr" rtl="0" eaLnBrk="1" hangingPunct="1"/>
            <a:r>
              <a:rPr lang="en-US" dirty="0" smtClean="0">
                <a:solidFill>
                  <a:schemeClr val="bg1"/>
                </a:solidFill>
              </a:rPr>
              <a:t>Hardware Emulation</a:t>
            </a:r>
            <a:endParaRPr lang="he-IL" dirty="0" smtClean="0">
              <a:solidFill>
                <a:schemeClr val="bg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229600" cy="4646613"/>
          </a:xfrm>
        </p:spPr>
        <p:txBody>
          <a:bodyPr>
            <a:normAutofit fontScale="77500" lnSpcReduction="20000"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Hardware.c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Package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Actions: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HW_Read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(Address);			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HW_Write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Address,data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HW_WriteWithShaddow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RegisterEnum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HW_ReadShaddow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RegisterEnum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HW_MapRegister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enum,address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HW_InterruptBind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Function,Line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HW_InterruptEmulate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(Line)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HW_InterruptLineDisable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(Line); 		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HW_InterruptLineEnable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(Line)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HW_InterruptEnable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(); 		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HW_InterruptDisable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(); </a:t>
            </a:r>
          </a:p>
          <a:p>
            <a:pPr lvl="1" eaLnBrk="1" hangingPunct="1"/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HW_Bind_1_MicroSecondTick(Function)</a:t>
            </a: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HW_Bind_1_MilliSecondTick(Function)</a:t>
            </a: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HW_Bind_1_SecondTick(Function)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HW_CallMeAtTime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(Function, Time)</a:t>
            </a: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71575" y="6356351"/>
            <a:ext cx="1914525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Private and Confidential. Copyright DSP Group, 2009. All rights reserved.</a:t>
            </a:r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/>
              <a:t>Role</a:t>
            </a:r>
          </a:p>
          <a:p>
            <a:pPr lvl="1" algn="l" rtl="0"/>
            <a:r>
              <a:rPr lang="en-US" dirty="0"/>
              <a:t>SW to control traffic light change according to traffic in any junction</a:t>
            </a:r>
          </a:p>
          <a:p>
            <a:pPr lvl="1" algn="l" rtl="0"/>
            <a:endParaRPr lang="en-US" dirty="0"/>
          </a:p>
          <a:p>
            <a:pPr algn="l" rtl="0"/>
            <a:r>
              <a:rPr lang="en-US" dirty="0"/>
              <a:t>Responsibilities</a:t>
            </a:r>
          </a:p>
          <a:p>
            <a:pPr lvl="1" algn="l" rtl="0"/>
            <a:r>
              <a:rPr lang="en-US" dirty="0"/>
              <a:t>Change the lights in traffic lights for best client service</a:t>
            </a:r>
          </a:p>
          <a:p>
            <a:pPr lvl="1" algn="l" rtl="0"/>
            <a:r>
              <a:rPr lang="en-US" dirty="0"/>
              <a:t>Operate according to given sensors, infrastructure &amp; history learn</a:t>
            </a:r>
          </a:p>
          <a:p>
            <a:pPr lvl="1" algn="l" rtl="0"/>
            <a:r>
              <a:rPr lang="en-US" dirty="0"/>
              <a:t>Provide various mode of operations</a:t>
            </a:r>
          </a:p>
          <a:p>
            <a:pPr lvl="1" algn="l" rtl="0"/>
            <a:r>
              <a:rPr lang="en-US" dirty="0"/>
              <a:t>Enable remote management (operate, maintenance &amp; Administration)</a:t>
            </a:r>
          </a:p>
          <a:p>
            <a:pPr lvl="1" algn="l" rtl="0"/>
            <a:r>
              <a:rPr lang="en-US" dirty="0"/>
              <a:t>Optimize operation according to traffic</a:t>
            </a:r>
          </a:p>
          <a:p>
            <a:pPr lvl="1" algn="l" rtl="0"/>
            <a:r>
              <a:rPr lang="en-US" dirty="0"/>
              <a:t>Handle exceptions: detect crash mode and rend to HW function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/>
          </a:bodyPr>
          <a:lstStyle/>
          <a:p>
            <a:r>
              <a:rPr lang="en-US"/>
              <a:t>Traffic Light SW goal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47993" y="1139825"/>
            <a:ext cx="7343775" cy="4351338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>
                <a:solidFill>
                  <a:srgbClr val="008080"/>
                </a:solidFill>
              </a:rPr>
              <a:t>Generic SW</a:t>
            </a:r>
            <a:r>
              <a:rPr lang="en-US" sz="2400" dirty="0"/>
              <a:t> to be loaded into specific HW</a:t>
            </a:r>
          </a:p>
          <a:p>
            <a:pPr algn="l" rtl="0"/>
            <a:r>
              <a:rPr lang="en-US" sz="2400" dirty="0"/>
              <a:t>SW solution for a given hardware that enable:</a:t>
            </a:r>
          </a:p>
          <a:p>
            <a:pPr lvl="1" algn="l" rtl="0"/>
            <a:r>
              <a:rPr lang="en-US" sz="2000" dirty="0"/>
              <a:t>Up to 200 Sensors (pedestrian, Car, motorcycle)</a:t>
            </a:r>
          </a:p>
          <a:p>
            <a:pPr lvl="1" algn="l" rtl="0"/>
            <a:r>
              <a:rPr lang="en-US" sz="2000" dirty="0"/>
              <a:t>Up to 200 output (lights)</a:t>
            </a:r>
          </a:p>
          <a:p>
            <a:pPr lvl="1" algn="l" rtl="0"/>
            <a:r>
              <a:rPr lang="en-US" sz="2000" dirty="0"/>
              <a:t>Technician maintainability </a:t>
            </a:r>
          </a:p>
          <a:p>
            <a:pPr lvl="1" algn="l" rtl="0"/>
            <a:r>
              <a:rPr lang="en-US" dirty="0"/>
              <a:t>Communication</a:t>
            </a:r>
            <a:r>
              <a:rPr lang="en-US" sz="2000" dirty="0"/>
              <a:t> to control center with 100Kbs and other traffic lights</a:t>
            </a:r>
          </a:p>
          <a:p>
            <a:pPr algn="l" rtl="0"/>
            <a:r>
              <a:rPr lang="en-US" sz="2400" dirty="0"/>
              <a:t>SW &amp; Configuration may be </a:t>
            </a:r>
            <a:r>
              <a:rPr lang="en-US" sz="2400" dirty="0">
                <a:solidFill>
                  <a:srgbClr val="008080"/>
                </a:solidFill>
              </a:rPr>
              <a:t>remotely changed</a:t>
            </a:r>
          </a:p>
          <a:p>
            <a:pPr algn="l" rtl="0"/>
            <a:r>
              <a:rPr lang="en-US" sz="2400" dirty="0"/>
              <a:t>One package for any junction configuration</a:t>
            </a:r>
          </a:p>
          <a:p>
            <a:pPr algn="l" rtl="0"/>
            <a:r>
              <a:rPr lang="en-US" sz="2400" dirty="0">
                <a:solidFill>
                  <a:srgbClr val="008080"/>
                </a:solidFill>
              </a:rPr>
              <a:t>Learning</a:t>
            </a:r>
            <a:r>
              <a:rPr lang="en-US" sz="2400" dirty="0"/>
              <a:t> system- Adapt to junction behavior</a:t>
            </a:r>
          </a:p>
          <a:p>
            <a:pPr algn="l" rtl="0"/>
            <a:r>
              <a:rPr lang="en-US" sz="2400" dirty="0"/>
              <a:t>Provide </a:t>
            </a:r>
            <a:r>
              <a:rPr lang="en-US" sz="2400" dirty="0">
                <a:solidFill>
                  <a:srgbClr val="008080"/>
                </a:solidFill>
              </a:rPr>
              <a:t>optimized performance</a:t>
            </a:r>
            <a:r>
              <a:rPr lang="en-US" sz="2400" dirty="0"/>
              <a:t> according to specified (and changeable rules)</a:t>
            </a:r>
          </a:p>
          <a:p>
            <a:pPr algn="l" rtl="0"/>
            <a:r>
              <a:rPr lang="en-US" sz="2400" dirty="0"/>
              <a:t>Provide reports to </a:t>
            </a:r>
            <a:r>
              <a:rPr lang="en-US" sz="2400" dirty="0">
                <a:solidFill>
                  <a:srgbClr val="008080"/>
                </a:solidFill>
              </a:rPr>
              <a:t>control center</a:t>
            </a:r>
          </a:p>
          <a:p>
            <a:pPr algn="l" rtl="0"/>
            <a:r>
              <a:rPr lang="en-US" sz="2400" dirty="0"/>
              <a:t>Enable dynamic </a:t>
            </a:r>
            <a:r>
              <a:rPr lang="en-US" sz="2400" dirty="0">
                <a:solidFill>
                  <a:srgbClr val="008080"/>
                </a:solidFill>
              </a:rPr>
              <a:t>behavior change</a:t>
            </a:r>
            <a:r>
              <a:rPr lang="en-US" sz="2400" dirty="0"/>
              <a:t> related to other traffic lights.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/>
          </a:bodyPr>
          <a:lstStyle/>
          <a:p>
            <a:r>
              <a:rPr lang="en-US"/>
              <a:t>Problem Domain Overview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71575" y="6356351"/>
            <a:ext cx="1914525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Private and Confidential. Copyright DSP Group, 2009. All rights reserved.</a:t>
            </a:r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>
                <a:solidFill>
                  <a:srgbClr val="FF0000"/>
                </a:solidFill>
              </a:rPr>
              <a:t>Traffic Light System</a:t>
            </a:r>
          </a:p>
          <a:p>
            <a:pPr lvl="1" algn="l" rtl="0"/>
            <a:r>
              <a:rPr lang="en-US" dirty="0">
                <a:solidFill>
                  <a:srgbClr val="FF0000"/>
                </a:solidFill>
              </a:rPr>
              <a:t>The system that resides in selected junction (System under design)</a:t>
            </a:r>
          </a:p>
          <a:p>
            <a:pPr algn="l" rtl="0"/>
            <a:r>
              <a:rPr lang="en-US" dirty="0"/>
              <a:t>OA&amp;M center</a:t>
            </a:r>
          </a:p>
          <a:p>
            <a:pPr lvl="1" algn="l" rtl="0"/>
            <a:r>
              <a:rPr lang="en-US" dirty="0"/>
              <a:t>Controlled and watch operation of all junctions (Electronic Eng.)</a:t>
            </a:r>
          </a:p>
          <a:p>
            <a:pPr lvl="1" algn="l" rtl="0"/>
            <a:r>
              <a:rPr lang="en-US" dirty="0"/>
              <a:t>Maintain all SW, configurations (change infra), set up connection, defines rules, change operational modes…</a:t>
            </a:r>
          </a:p>
          <a:p>
            <a:pPr lvl="1" algn="l" rtl="0"/>
            <a:r>
              <a:rPr lang="en-US" dirty="0"/>
              <a:t>Retain statistic</a:t>
            </a:r>
          </a:p>
          <a:p>
            <a:pPr lvl="1" algn="l" rtl="0"/>
            <a:r>
              <a:rPr lang="en-US" dirty="0"/>
              <a:t>Operate alarms….</a:t>
            </a:r>
          </a:p>
          <a:p>
            <a:pPr algn="l" rtl="0"/>
            <a:r>
              <a:rPr lang="en-US" dirty="0"/>
              <a:t>Traffic Center</a:t>
            </a:r>
          </a:p>
          <a:p>
            <a:pPr lvl="1" algn="l" rtl="0"/>
            <a:r>
              <a:rPr lang="en-US" dirty="0"/>
              <a:t>Control the behavior of the traffic (traffic engineers)</a:t>
            </a:r>
          </a:p>
          <a:p>
            <a:pPr lvl="1" algn="l" rtl="0"/>
            <a:r>
              <a:rPr lang="en-US" dirty="0"/>
              <a:t>Analyze the traffic statistic to decide new operation mode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/>
          </a:bodyPr>
          <a:lstStyle/>
          <a:p>
            <a:r>
              <a:rPr lang="en-US"/>
              <a:t>SW Architecture – highest level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71575" y="6356351"/>
            <a:ext cx="1914525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Private and Confidential. Copyright DSP Group, 2009. All rights reserved.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title"/>
          </p:nvPr>
        </p:nvSpPr>
        <p:spPr>
          <a:xfrm>
            <a:off x="423582" y="1"/>
            <a:ext cx="8091768" cy="1325563"/>
          </a:xfrm>
        </p:spPr>
        <p:txBody>
          <a:bodyPr>
            <a:normAutofit/>
          </a:bodyPr>
          <a:lstStyle/>
          <a:p>
            <a:r>
              <a:rPr lang="en-US" dirty="0"/>
              <a:t>Traffic Light System diagram – H/W and physical</a:t>
            </a:r>
          </a:p>
        </p:txBody>
      </p:sp>
      <p:graphicFrame>
        <p:nvGraphicFramePr>
          <p:cNvPr id="369669" name="Object 5"/>
          <p:cNvGraphicFramePr>
            <a:graphicFrameLocks noChangeAspect="1"/>
          </p:cNvGraphicFramePr>
          <p:nvPr>
            <p:ph idx="1"/>
          </p:nvPr>
        </p:nvGraphicFramePr>
        <p:xfrm>
          <a:off x="1166814" y="1219200"/>
          <a:ext cx="6808787" cy="4876800"/>
        </p:xfrm>
        <a:graphic>
          <a:graphicData uri="http://schemas.openxmlformats.org/presentationml/2006/ole">
            <p:oleObj spid="_x0000_s70658" name="Visio" r:id="rId4" imgW="9311166" imgH="6669566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75" y="387350"/>
            <a:ext cx="8686800" cy="609600"/>
          </a:xfrm>
        </p:spPr>
        <p:txBody>
          <a:bodyPr>
            <a:normAutofit/>
          </a:bodyPr>
          <a:lstStyle/>
          <a:p>
            <a:r>
              <a:rPr lang="en-US"/>
              <a:t>Concept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rtl="0">
              <a:lnSpc>
                <a:spcPct val="90000"/>
              </a:lnSpc>
            </a:pPr>
            <a:r>
              <a:rPr lang="en-US" dirty="0">
                <a:solidFill>
                  <a:srgbClr val="008080"/>
                </a:solidFill>
              </a:rPr>
              <a:t>Static</a:t>
            </a:r>
            <a:r>
              <a:rPr lang="en-US" dirty="0"/>
              <a:t> Logical </a:t>
            </a:r>
            <a:r>
              <a:rPr lang="en-US" dirty="0">
                <a:solidFill>
                  <a:srgbClr val="008080"/>
                </a:solidFill>
              </a:rPr>
              <a:t>Entities</a:t>
            </a:r>
            <a:r>
              <a:rPr lang="en-US" dirty="0"/>
              <a:t> (but downloadable)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Infrastructure – Roads, traffic lights, sensors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Rules –guides the algorithm for taking decision </a:t>
            </a:r>
          </a:p>
          <a:p>
            <a:pPr lvl="2" algn="l" rtl="0">
              <a:lnSpc>
                <a:spcPct val="90000"/>
              </a:lnSpc>
            </a:pPr>
            <a:r>
              <a:rPr lang="en-US" dirty="0"/>
              <a:t>fairness, minimum waiting time, maximal traffic, queue-length limit…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Other (zero or more) connected junction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SW</a:t>
            </a:r>
          </a:p>
          <a:p>
            <a:pPr algn="l" rtl="0">
              <a:lnSpc>
                <a:spcPct val="90000"/>
              </a:lnSpc>
            </a:pPr>
            <a:r>
              <a:rPr lang="en-US" dirty="0">
                <a:solidFill>
                  <a:srgbClr val="008080"/>
                </a:solidFill>
              </a:rPr>
              <a:t>Dynamic</a:t>
            </a:r>
            <a:r>
              <a:rPr lang="en-US" dirty="0"/>
              <a:t> Logical </a:t>
            </a:r>
            <a:r>
              <a:rPr lang="en-US" dirty="0" smtClean="0">
                <a:solidFill>
                  <a:srgbClr val="008080"/>
                </a:solidFill>
              </a:rPr>
              <a:t>Entities</a:t>
            </a:r>
            <a:endParaRPr lang="en-US" dirty="0"/>
          </a:p>
          <a:p>
            <a:pPr lvl="1" algn="l" rtl="0">
              <a:lnSpc>
                <a:spcPct val="90000"/>
              </a:lnSpc>
            </a:pPr>
            <a:r>
              <a:rPr lang="en-US" dirty="0"/>
              <a:t>Traffic lights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Clients (Car &amp; Pedestrian)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Traffic </a:t>
            </a:r>
          </a:p>
          <a:p>
            <a:pPr lvl="2" algn="l" rtl="0">
              <a:lnSpc>
                <a:spcPct val="90000"/>
              </a:lnSpc>
            </a:pPr>
            <a:r>
              <a:rPr lang="en-US" dirty="0"/>
              <a:t>Behavior – contains data the reflects the traffic through time</a:t>
            </a:r>
          </a:p>
          <a:p>
            <a:pPr lvl="2" algn="l" rtl="0">
              <a:lnSpc>
                <a:spcPct val="90000"/>
              </a:lnSpc>
            </a:pPr>
            <a:r>
              <a:rPr lang="en-US" dirty="0"/>
              <a:t>Traffic Snapshot, Traffic window (how many client passed within x time)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Traffic center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Operation Center (OA&amp;M)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2000" dirty="0"/>
              <a:t>Operation modes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Operational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Single node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Multi node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Crash mode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Maintenance Mode</a:t>
            </a:r>
          </a:p>
          <a:p>
            <a:pPr algn="l" rtl="0">
              <a:lnSpc>
                <a:spcPct val="80000"/>
              </a:lnSpc>
            </a:pPr>
            <a:r>
              <a:rPr lang="en-US" sz="2000" dirty="0"/>
              <a:t>Use Cases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Operation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Vehicle &amp; Pedestrian request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Cooperating with other traffic lights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Operation, Administration &amp; Maintenance (OA&amp;M)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Test &amp; integration support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SW upgrade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Infrastructure Configuration (roads, lights, sensors)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Mode change</a:t>
            </a:r>
          </a:p>
          <a:p>
            <a:pPr lvl="2" algn="l" rtl="0">
              <a:lnSpc>
                <a:spcPct val="80000"/>
              </a:lnSpc>
            </a:pPr>
            <a:r>
              <a:rPr lang="en-US" sz="1600" dirty="0"/>
              <a:t>Rules change</a:t>
            </a:r>
          </a:p>
          <a:p>
            <a:pPr lvl="1" algn="l" rtl="0">
              <a:lnSpc>
                <a:spcPct val="80000"/>
              </a:lnSpc>
            </a:pPr>
            <a:r>
              <a:rPr lang="en-US" sz="1800" dirty="0"/>
              <a:t>Learning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title"/>
          </p:nvPr>
        </p:nvSpPr>
        <p:spPr>
          <a:xfrm>
            <a:off x="285720" y="785794"/>
            <a:ext cx="8686800" cy="609600"/>
          </a:xfrm>
        </p:spPr>
        <p:txBody>
          <a:bodyPr>
            <a:normAutofit/>
          </a:bodyPr>
          <a:lstStyle/>
          <a:p>
            <a:r>
              <a:rPr lang="en-US" dirty="0"/>
              <a:t>Theory of operation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4814" y="2936875"/>
            <a:ext cx="7804150" cy="1009650"/>
          </a:xfrm>
          <a:solidFill>
            <a:schemeClr val="hlink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Till now we had observed the </a:t>
            </a:r>
            <a:r>
              <a:rPr lang="en-US" b="1" u="sng">
                <a:solidFill>
                  <a:srgbClr val="FF0000"/>
                </a:solidFill>
              </a:rPr>
              <a:t>problem</a:t>
            </a:r>
            <a:r>
              <a:rPr lang="en-US"/>
              <a:t> domain</a:t>
            </a:r>
          </a:p>
          <a:p>
            <a:pPr algn="ctr">
              <a:buFontTx/>
              <a:buNone/>
            </a:pPr>
            <a:r>
              <a:rPr lang="en-US"/>
              <a:t>Now we are going into the </a:t>
            </a:r>
            <a:r>
              <a:rPr lang="en-US" b="1" u="sng">
                <a:solidFill>
                  <a:srgbClr val="FF0000"/>
                </a:solidFill>
              </a:rPr>
              <a:t>solution</a:t>
            </a:r>
            <a:r>
              <a:rPr lang="en-US"/>
              <a:t> domain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title"/>
          </p:nvPr>
        </p:nvSpPr>
        <p:spPr>
          <a:xfrm>
            <a:off x="2120901" y="560388"/>
            <a:ext cx="6392863" cy="609600"/>
          </a:xfrm>
        </p:spPr>
        <p:txBody>
          <a:bodyPr>
            <a:normAutofit/>
          </a:bodyPr>
          <a:lstStyle/>
          <a:p>
            <a:r>
              <a:rPr lang="en-US"/>
              <a:t>SW Architecture (at Last)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framework - Module General Overview</a:t>
            </a:r>
          </a:p>
        </p:txBody>
      </p:sp>
      <p:graphicFrame>
        <p:nvGraphicFramePr>
          <p:cNvPr id="355331" name="Object 3"/>
          <p:cNvGraphicFramePr>
            <a:graphicFrameLocks noChangeAspect="1"/>
          </p:cNvGraphicFramePr>
          <p:nvPr>
            <p:ph idx="1"/>
          </p:nvPr>
        </p:nvGraphicFramePr>
        <p:xfrm>
          <a:off x="142844" y="2000240"/>
          <a:ext cx="8686800" cy="3322637"/>
        </p:xfrm>
        <a:graphic>
          <a:graphicData uri="http://schemas.openxmlformats.org/presentationml/2006/ole">
            <p:oleObj spid="_x0000_s71682" name="Visio" r:id="rId4" imgW="10384920" imgH="3972240" progId="">
              <p:embed/>
            </p:oleObj>
          </a:graphicData>
        </a:graphic>
      </p:graphicFrame>
      <p:sp>
        <p:nvSpPr>
          <p:cNvPr id="5" name="Parallelogram 4"/>
          <p:cNvSpPr/>
          <p:nvPr/>
        </p:nvSpPr>
        <p:spPr>
          <a:xfrm>
            <a:off x="5414214" y="2666999"/>
            <a:ext cx="1227217" cy="1291390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5531521" y="2637437"/>
            <a:ext cx="1109912" cy="1092607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Actor/Thread</a:t>
            </a:r>
          </a:p>
          <a:p>
            <a:r>
              <a:rPr lang="en-US" sz="1100" dirty="0" smtClean="0"/>
              <a:t>(in most cases it is not part of analysis)</a:t>
            </a:r>
            <a:endParaRPr lang="he-IL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rtl="0">
              <a:lnSpc>
                <a:spcPct val="90000"/>
              </a:lnSpc>
            </a:pPr>
            <a:r>
              <a:rPr lang="en-US" dirty="0"/>
              <a:t>General (R&amp;R)</a:t>
            </a:r>
          </a:p>
          <a:p>
            <a:pPr algn="l" rtl="0">
              <a:lnSpc>
                <a:spcPct val="90000"/>
              </a:lnSpc>
            </a:pPr>
            <a:r>
              <a:rPr lang="en-US" dirty="0"/>
              <a:t>Static decomposition Chart		</a:t>
            </a:r>
            <a:r>
              <a:rPr lang="en-US" sz="2000" dirty="0"/>
              <a:t> (3 main entity types)</a:t>
            </a:r>
          </a:p>
          <a:p>
            <a:pPr lvl="1" algn="l" rtl="0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Capability</a:t>
            </a:r>
            <a:r>
              <a:rPr lang="en-US" dirty="0"/>
              <a:t> (data transformation, active process, event reactor…)</a:t>
            </a:r>
          </a:p>
          <a:p>
            <a:pPr lvl="1" algn="l" rtl="0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Interface</a:t>
            </a:r>
          </a:p>
          <a:p>
            <a:pPr lvl="1" algn="l" rtl="0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Data</a:t>
            </a:r>
            <a:r>
              <a:rPr lang="en-US" dirty="0"/>
              <a:t> Structure/container</a:t>
            </a:r>
          </a:p>
          <a:p>
            <a:pPr algn="l" rtl="0">
              <a:lnSpc>
                <a:spcPct val="90000"/>
              </a:lnSpc>
            </a:pPr>
            <a:r>
              <a:rPr lang="en-US" dirty="0"/>
              <a:t>Chart &amp; Verbal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Graphical component always conveyed with verbal explanation</a:t>
            </a:r>
          </a:p>
          <a:p>
            <a:pPr lvl="1" algn="l" rtl="0">
              <a:lnSpc>
                <a:spcPct val="90000"/>
              </a:lnSpc>
            </a:pPr>
            <a:r>
              <a:rPr lang="en-US" dirty="0"/>
              <a:t>Verbal - specific enough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implementer shall achieve at least required capability</a:t>
            </a:r>
          </a:p>
          <a:p>
            <a:pPr algn="l" rtl="0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API</a:t>
            </a:r>
            <a:r>
              <a:rPr lang="en-US" dirty="0"/>
              <a:t> – clarifies entities role</a:t>
            </a:r>
          </a:p>
          <a:p>
            <a:pPr algn="l" rtl="0">
              <a:lnSpc>
                <a:spcPct val="90000"/>
              </a:lnSpc>
            </a:pPr>
            <a:r>
              <a:rPr lang="en-US" dirty="0"/>
              <a:t>Exact scope</a:t>
            </a:r>
          </a:p>
          <a:p>
            <a:pPr lvl="1" algn="l" rtl="0">
              <a:lnSpc>
                <a:spcPct val="90000"/>
              </a:lnSpc>
            </a:pPr>
            <a:r>
              <a:rPr lang="en-US" b="1" dirty="0"/>
              <a:t>Don’t</a:t>
            </a:r>
            <a:r>
              <a:rPr lang="en-US" dirty="0"/>
              <a:t> explain </a:t>
            </a:r>
            <a:r>
              <a:rPr lang="en-US" b="1" dirty="0"/>
              <a:t>what</a:t>
            </a:r>
            <a:r>
              <a:rPr lang="en-US" dirty="0"/>
              <a:t> it does </a:t>
            </a:r>
            <a:r>
              <a:rPr lang="en-US" b="1" dirty="0"/>
              <a:t>by how </a:t>
            </a:r>
            <a:r>
              <a:rPr lang="en-US" dirty="0"/>
              <a:t>it is done</a:t>
            </a:r>
          </a:p>
          <a:p>
            <a:pPr algn="l" rtl="0">
              <a:lnSpc>
                <a:spcPct val="90000"/>
              </a:lnSpc>
            </a:pPr>
            <a:r>
              <a:rPr lang="en-US" dirty="0"/>
              <a:t>Behavioral diagrams (FSM, Event Sequence)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 fontScale="90000"/>
          </a:bodyPr>
          <a:lstStyle/>
          <a:p>
            <a:r>
              <a:rPr lang="en-US" sz="2400"/>
              <a:t>Definition framework - Requirement Overview</a:t>
            </a:r>
            <a:br>
              <a:rPr lang="en-US" sz="2400"/>
            </a:br>
            <a:r>
              <a:rPr lang="en-US" sz="2400" u="sng">
                <a:solidFill>
                  <a:srgbClr val="F83455"/>
                </a:solidFill>
              </a:rPr>
              <a:t>Mostly important !!!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22051" y="163420"/>
            <a:ext cx="6772275" cy="1325563"/>
          </a:xfrm>
        </p:spPr>
        <p:txBody>
          <a:bodyPr/>
          <a:lstStyle/>
          <a:p>
            <a:r>
              <a:rPr lang="en-US" dirty="0" smtClean="0"/>
              <a:t>DFD Diagram - Context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393326" y="1627094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5" name="Oval 4"/>
          <p:cNvSpPr/>
          <p:nvPr/>
        </p:nvSpPr>
        <p:spPr>
          <a:xfrm>
            <a:off x="215153" y="3473823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6" name="Oval 5"/>
          <p:cNvSpPr/>
          <p:nvPr/>
        </p:nvSpPr>
        <p:spPr>
          <a:xfrm>
            <a:off x="7560609" y="4392705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7" name="Oval 6"/>
          <p:cNvSpPr/>
          <p:nvPr/>
        </p:nvSpPr>
        <p:spPr>
          <a:xfrm>
            <a:off x="2127998" y="1905000"/>
            <a:ext cx="4931709" cy="4442012"/>
          </a:xfrm>
          <a:prstGeom prst="ellipse">
            <a:avLst/>
          </a:prstGeom>
          <a:gradFill flip="none" rotWithShape="1">
            <a:gsLst>
              <a:gs pos="0">
                <a:srgbClr val="99CCFF">
                  <a:shade val="30000"/>
                  <a:satMod val="115000"/>
                </a:srgbClr>
              </a:gs>
              <a:gs pos="50000">
                <a:srgbClr val="99CCFF">
                  <a:shade val="67500"/>
                  <a:satMod val="115000"/>
                </a:srgbClr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8" name="Oval 7"/>
          <p:cNvSpPr/>
          <p:nvPr/>
        </p:nvSpPr>
        <p:spPr>
          <a:xfrm>
            <a:off x="7372350" y="4719917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9" name="Oval 8"/>
          <p:cNvSpPr/>
          <p:nvPr/>
        </p:nvSpPr>
        <p:spPr>
          <a:xfrm>
            <a:off x="7113494" y="5100917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6657470" y="532503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Other Junctions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559238" y="2061882"/>
            <a:ext cx="1531188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My Junctions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1423509" y="2133599"/>
            <a:ext cx="1390124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Cars Status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62044" y="1801906"/>
            <a:ext cx="1467069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Car Sensors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-36381" y="3756211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OA&amp;M Center</a:t>
            </a:r>
            <a:endParaRPr lang="he-IL" dirty="0"/>
          </a:p>
        </p:txBody>
      </p:sp>
      <p:sp>
        <p:nvSpPr>
          <p:cNvPr id="18" name="Oval 17"/>
          <p:cNvSpPr/>
          <p:nvPr/>
        </p:nvSpPr>
        <p:spPr>
          <a:xfrm>
            <a:off x="6578973" y="1456765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5917367" y="1698812"/>
            <a:ext cx="2198038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Pedestrian Sensors</a:t>
            </a:r>
            <a:endParaRPr lang="he-IL" dirty="0"/>
          </a:p>
        </p:txBody>
      </p:sp>
      <p:sp>
        <p:nvSpPr>
          <p:cNvPr id="20" name="Oval 19"/>
          <p:cNvSpPr/>
          <p:nvPr/>
        </p:nvSpPr>
        <p:spPr>
          <a:xfrm>
            <a:off x="7247965" y="2846295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21" name="TextBox 20"/>
          <p:cNvSpPr txBox="1"/>
          <p:nvPr/>
        </p:nvSpPr>
        <p:spPr>
          <a:xfrm>
            <a:off x="7203333" y="3088342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Traffic Light</a:t>
            </a:r>
            <a:endParaRPr lang="he-IL" dirty="0"/>
          </a:p>
        </p:txBody>
      </p:sp>
      <p:sp>
        <p:nvSpPr>
          <p:cNvPr id="22" name="Oval 21"/>
          <p:cNvSpPr/>
          <p:nvPr/>
        </p:nvSpPr>
        <p:spPr>
          <a:xfrm>
            <a:off x="231962" y="5298142"/>
            <a:ext cx="1583392" cy="96818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23" name="TextBox 22"/>
          <p:cNvSpPr txBox="1"/>
          <p:nvPr/>
        </p:nvSpPr>
        <p:spPr>
          <a:xfrm>
            <a:off x="403412" y="5340740"/>
            <a:ext cx="121023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dirty="0" smtClean="0"/>
              <a:t>Technician Maintenance center</a:t>
            </a:r>
            <a:endParaRPr lang="he-IL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75865" y="2366683"/>
            <a:ext cx="716056" cy="470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7232" y="3025587"/>
            <a:ext cx="1364477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Commands</a:t>
            </a:r>
            <a:endParaRPr lang="he-IL" dirty="0"/>
          </a:p>
        </p:txBody>
      </p:sp>
      <p:cxnSp>
        <p:nvCxnSpPr>
          <p:cNvPr id="27" name="Straight Arrow Connector 26"/>
          <p:cNvCxnSpPr>
            <a:stCxn id="5" idx="0"/>
          </p:cNvCxnSpPr>
          <p:nvPr/>
        </p:nvCxnSpPr>
        <p:spPr>
          <a:xfrm rot="5400000" flipH="1" flipV="1">
            <a:off x="1581991" y="2786624"/>
            <a:ext cx="112058" cy="1262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3750" y="4993340"/>
            <a:ext cx="1364477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Commands</a:t>
            </a:r>
            <a:endParaRPr lang="he-IL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1958509" y="4754377"/>
            <a:ext cx="112058" cy="1262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33767" y="4415116"/>
            <a:ext cx="9319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dirty="0" smtClean="0"/>
              <a:t>Data</a:t>
            </a:r>
            <a:endParaRPr lang="he-IL" dirty="0"/>
          </a:p>
        </p:txBody>
      </p:sp>
      <p:cxnSp>
        <p:nvCxnSpPr>
          <p:cNvPr id="33" name="Straight Arrow Connector 32"/>
          <p:cNvCxnSpPr/>
          <p:nvPr/>
        </p:nvCxnSpPr>
        <p:spPr>
          <a:xfrm rot="10800000">
            <a:off x="988359" y="4383741"/>
            <a:ext cx="1321174" cy="268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40661" y="3810000"/>
            <a:ext cx="1364477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Commands</a:t>
            </a:r>
            <a:endParaRPr lang="he-IL" dirty="0"/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586102" y="3248306"/>
            <a:ext cx="112058" cy="1262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58702" y="1748116"/>
            <a:ext cx="9108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dirty="0" smtClean="0"/>
              <a:t>Request</a:t>
            </a:r>
            <a:endParaRPr lang="he-IL" dirty="0"/>
          </a:p>
        </p:txBody>
      </p:sp>
      <p:cxnSp>
        <p:nvCxnSpPr>
          <p:cNvPr id="40" name="Straight Arrow Connector 39"/>
          <p:cNvCxnSpPr>
            <a:endCxn id="7" idx="7"/>
          </p:cNvCxnSpPr>
          <p:nvPr/>
        </p:nvCxnSpPr>
        <p:spPr>
          <a:xfrm rot="10800000" flipV="1">
            <a:off x="6337474" y="2151529"/>
            <a:ext cx="419673" cy="4039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18362" y="6024283"/>
            <a:ext cx="1825441" cy="1075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V="1">
            <a:off x="5980580" y="5849471"/>
            <a:ext cx="1220322" cy="672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58931" y="6154271"/>
            <a:ext cx="2044150" cy="3693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Status &amp; Statistics</a:t>
            </a:r>
            <a:endParaRPr lang="he-IL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 flipH="1">
            <a:off x="297238" y="712977"/>
            <a:ext cx="936625" cy="936625"/>
            <a:chOff x="657" y="1570"/>
            <a:chExt cx="1541" cy="517"/>
          </a:xfrm>
        </p:grpSpPr>
        <p:sp>
          <p:nvSpPr>
            <p:cNvPr id="55" name="PubRRectCallout"/>
            <p:cNvSpPr>
              <a:spLocks noEditPoints="1" noChangeArrowheads="1"/>
            </p:cNvSpPr>
            <p:nvPr/>
          </p:nvSpPr>
          <p:spPr bwMode="auto">
            <a:xfrm>
              <a:off x="657" y="1570"/>
              <a:ext cx="1541" cy="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140 w 21600"/>
                <a:gd name="T16" fmla="*/ 125 h 21600"/>
                <a:gd name="T17" fmla="*/ 21404 w 21600"/>
                <a:gd name="T18" fmla="*/ 17088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532" y="0"/>
                  </a:moveTo>
                  <a:cubicBezTo>
                    <a:pt x="238" y="0"/>
                    <a:pt x="0" y="238"/>
                    <a:pt x="0" y="532"/>
                  </a:cubicBezTo>
                  <a:lnTo>
                    <a:pt x="0" y="16745"/>
                  </a:lnTo>
                  <a:cubicBezTo>
                    <a:pt x="0" y="17039"/>
                    <a:pt x="238" y="17277"/>
                    <a:pt x="532" y="17277"/>
                  </a:cubicBezTo>
                  <a:lnTo>
                    <a:pt x="2623" y="17277"/>
                  </a:lnTo>
                  <a:lnTo>
                    <a:pt x="0" y="21600"/>
                  </a:lnTo>
                  <a:lnTo>
                    <a:pt x="6515" y="17277"/>
                  </a:lnTo>
                  <a:lnTo>
                    <a:pt x="21016" y="17277"/>
                  </a:lnTo>
                  <a:cubicBezTo>
                    <a:pt x="21339" y="17277"/>
                    <a:pt x="21600" y="17039"/>
                    <a:pt x="21600" y="16745"/>
                  </a:cubicBezTo>
                  <a:lnTo>
                    <a:pt x="21600" y="532"/>
                  </a:lnTo>
                  <a:cubicBezTo>
                    <a:pt x="21600" y="238"/>
                    <a:pt x="21339" y="0"/>
                    <a:pt x="210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Text Box 44"/>
            <p:cNvSpPr txBox="1">
              <a:spLocks noChangeArrowheads="1"/>
            </p:cNvSpPr>
            <p:nvPr/>
          </p:nvSpPr>
          <p:spPr bwMode="auto">
            <a:xfrm>
              <a:off x="780" y="1663"/>
              <a:ext cx="1381" cy="1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sz="1200" dirty="0" smtClean="0">
                  <a:latin typeface="Verdana" pitchFamily="34" charset="0"/>
                </a:rPr>
                <a:t>Terminator</a:t>
              </a:r>
              <a:endParaRPr lang="en-US" sz="1200" dirty="0">
                <a:latin typeface="Verdana" pitchFamily="34" charset="0"/>
              </a:endParaRPr>
            </a:p>
          </p:txBody>
        </p:sp>
      </p:grpSp>
      <p:grpSp>
        <p:nvGrpSpPr>
          <p:cNvPr id="13" name="Group 42"/>
          <p:cNvGrpSpPr>
            <a:grpSpLocks/>
          </p:cNvGrpSpPr>
          <p:nvPr/>
        </p:nvGrpSpPr>
        <p:grpSpPr bwMode="auto">
          <a:xfrm flipH="1">
            <a:off x="1531006" y="1322577"/>
            <a:ext cx="936625" cy="936625"/>
            <a:chOff x="657" y="1570"/>
            <a:chExt cx="1541" cy="517"/>
          </a:xfrm>
        </p:grpSpPr>
        <p:sp>
          <p:nvSpPr>
            <p:cNvPr id="58" name="PubRRectCallout"/>
            <p:cNvSpPr>
              <a:spLocks noEditPoints="1" noChangeArrowheads="1"/>
            </p:cNvSpPr>
            <p:nvPr/>
          </p:nvSpPr>
          <p:spPr bwMode="auto">
            <a:xfrm>
              <a:off x="657" y="1570"/>
              <a:ext cx="1541" cy="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140 w 21600"/>
                <a:gd name="T16" fmla="*/ 125 h 21600"/>
                <a:gd name="T17" fmla="*/ 21404 w 21600"/>
                <a:gd name="T18" fmla="*/ 17088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532" y="0"/>
                  </a:moveTo>
                  <a:cubicBezTo>
                    <a:pt x="238" y="0"/>
                    <a:pt x="0" y="238"/>
                    <a:pt x="0" y="532"/>
                  </a:cubicBezTo>
                  <a:lnTo>
                    <a:pt x="0" y="16745"/>
                  </a:lnTo>
                  <a:cubicBezTo>
                    <a:pt x="0" y="17039"/>
                    <a:pt x="238" y="17277"/>
                    <a:pt x="532" y="17277"/>
                  </a:cubicBezTo>
                  <a:lnTo>
                    <a:pt x="2623" y="17277"/>
                  </a:lnTo>
                  <a:lnTo>
                    <a:pt x="0" y="21600"/>
                  </a:lnTo>
                  <a:lnTo>
                    <a:pt x="6515" y="17277"/>
                  </a:lnTo>
                  <a:lnTo>
                    <a:pt x="21016" y="17277"/>
                  </a:lnTo>
                  <a:cubicBezTo>
                    <a:pt x="21339" y="17277"/>
                    <a:pt x="21600" y="17039"/>
                    <a:pt x="21600" y="16745"/>
                  </a:cubicBezTo>
                  <a:lnTo>
                    <a:pt x="21600" y="532"/>
                  </a:lnTo>
                  <a:cubicBezTo>
                    <a:pt x="21600" y="238"/>
                    <a:pt x="21339" y="0"/>
                    <a:pt x="210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Text Box 44"/>
            <p:cNvSpPr txBox="1">
              <a:spLocks noChangeArrowheads="1"/>
            </p:cNvSpPr>
            <p:nvPr/>
          </p:nvSpPr>
          <p:spPr bwMode="auto">
            <a:xfrm>
              <a:off x="780" y="1663"/>
              <a:ext cx="1381" cy="1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sz="1200" dirty="0" err="1" smtClean="0">
                  <a:latin typeface="Verdana" pitchFamily="34" charset="0"/>
                </a:rPr>
                <a:t>Typedef</a:t>
              </a:r>
              <a:endParaRPr lang="en-US" sz="1200" dirty="0">
                <a:latin typeface="Verdana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549275"/>
          </a:xfrm>
        </p:spPr>
        <p:txBody>
          <a:bodyPr>
            <a:normAutofit/>
          </a:bodyPr>
          <a:lstStyle/>
          <a:p>
            <a:pPr algn="ctr" rtl="0" eaLnBrk="1" hangingPunct="1"/>
            <a:r>
              <a:rPr lang="en-US" dirty="0" smtClean="0">
                <a:solidFill>
                  <a:schemeClr val="bg1"/>
                </a:solidFill>
              </a:rPr>
              <a:t>Hardware Emulation</a:t>
            </a:r>
            <a:endParaRPr lang="he-IL" dirty="0" smtClean="0">
              <a:solidFill>
                <a:schemeClr val="bg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229600" cy="4646613"/>
          </a:xfrm>
        </p:spPr>
        <p:txBody>
          <a:bodyPr>
            <a:normAutofit fontScale="70000" lnSpcReduction="20000"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SystemHardware.h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/c Package</a:t>
            </a:r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#define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MAX_HARDWARE 5000</a:t>
            </a:r>
            <a:endParaRPr lang="en-US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buNone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#define unsigned char BYTE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buNone/>
            </a:pP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 			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HardwarePhysical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 [MAX_HARDWARE];</a:t>
            </a: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unsigned 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 	*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HardwareInt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=&amp; 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HardwarePhysical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 ; </a:t>
            </a:r>
            <a:r>
              <a:rPr lang="en-US" sz="1700" dirty="0" smtClean="0">
                <a:solidFill>
                  <a:schemeClr val="tx1">
                    <a:lumMod val="75000"/>
                  </a:schemeClr>
                </a:solidFill>
              </a:rPr>
              <a:t>//to be in .c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BYTE   		*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HardwareInt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=(char *)&amp; </a:t>
            </a: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</a:rPr>
              <a:t>HardwarePhysical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 ;</a:t>
            </a:r>
          </a:p>
          <a:p>
            <a:pPr lvl="1" eaLnBrk="1" hangingPunct="1">
              <a:buNone/>
            </a:pPr>
            <a:endParaRPr lang="en-US" sz="22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/* Devices registers and addresses */</a:t>
            </a: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#define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DEVICE1_CONTROL_REG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	0x1020</a:t>
            </a: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#define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DEVICE1_STATUS_REG 		0x1024</a:t>
            </a:r>
          </a:p>
          <a:p>
            <a:pPr lvl="1" eaLnBrk="1" hangingPunct="1">
              <a:buNone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</a:rPr>
              <a:t>#define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DEVICE1_DATA_REG 		0x1028</a:t>
            </a:r>
          </a:p>
          <a:p>
            <a:pPr lvl="1"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define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DEVICE2_CONTROL_REG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	0x102c</a:t>
            </a:r>
          </a:p>
          <a:p>
            <a:pPr lvl="1"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define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DEVICE2_STATUS_REG 		0x1030</a:t>
            </a:r>
          </a:p>
          <a:p>
            <a:pPr lvl="1"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define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DEVICE2_DATA_REG 		0x1034</a:t>
            </a:r>
          </a:p>
          <a:p>
            <a:pPr lvl="1" eaLnBrk="1" hangingPunct="1">
              <a:buNone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/* Interrupts</a:t>
            </a:r>
          </a:p>
          <a:p>
            <a:pPr lvl="1" eaLnBrk="1" hangingPunct="1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#define DEVICE1_INTERRUPT_LINE	0x23</a:t>
            </a:r>
          </a:p>
          <a:p>
            <a:pPr lvl="1" eaLnBrk="1" hangingPunct="1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#define KEYBOARD_INTERRUPT_LINE	0x34</a:t>
            </a:r>
          </a:p>
          <a:p>
            <a:pPr lvl="1" eaLnBrk="1" hangingPunct="1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#define UART_INTERRUPT_LINE		0x46</a:t>
            </a:r>
          </a:p>
          <a:p>
            <a:pPr lvl="1" eaLnBrk="1" hangingPunct="1">
              <a:buNone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#define SPI_INTERRUPT_LINE		0x2C</a:t>
            </a:r>
          </a:p>
          <a:p>
            <a:pPr lvl="1" eaLnBrk="1" hangingPunct="1">
              <a:buNone/>
            </a:pPr>
            <a:endParaRPr lang="en-US" sz="22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71575" y="6356351"/>
            <a:ext cx="1914525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Private and Confidential. Copyright DSP Group, 2009. All rights reserved.</a:t>
            </a:r>
          </a:p>
        </p:txBody>
      </p:sp>
      <p:sp>
        <p:nvSpPr>
          <p:cNvPr id="375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915400" cy="4876800"/>
          </a:xfrm>
        </p:spPr>
        <p:txBody>
          <a:bodyPr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sz="2000" dirty="0"/>
              <a:t>Actors: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Sensors</a:t>
            </a:r>
          </a:p>
          <a:p>
            <a:pPr lvl="2" algn="l" rtl="0">
              <a:lnSpc>
                <a:spcPct val="90000"/>
              </a:lnSpc>
            </a:pPr>
            <a:r>
              <a:rPr lang="en-US" sz="1600" dirty="0"/>
              <a:t>Pedestrian provide – button pushed; Car provides (2 wheels passed)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Traffic Lights</a:t>
            </a:r>
          </a:p>
          <a:p>
            <a:pPr lvl="2" algn="l" rtl="0">
              <a:lnSpc>
                <a:spcPct val="90000"/>
              </a:lnSpc>
            </a:pPr>
            <a:r>
              <a:rPr lang="en-US" sz="1600" dirty="0"/>
              <a:t>Each lamp is controlled separately and can get orthogonal command </a:t>
            </a:r>
            <a:r>
              <a:rPr lang="en-US" sz="1400" dirty="0"/>
              <a:t>(On, Off, Blink)</a:t>
            </a:r>
          </a:p>
          <a:p>
            <a:pPr lvl="2" algn="l" rtl="0">
              <a:lnSpc>
                <a:spcPct val="90000"/>
              </a:lnSpc>
            </a:pPr>
            <a:r>
              <a:rPr lang="en-US" sz="1600" dirty="0"/>
              <a:t>The triplet can get a crash-behavior (yellow blink)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Other Junctions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Hardware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Traffic Center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OA&amp;M Center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Production &amp; Tech</a:t>
            </a:r>
          </a:p>
          <a:p>
            <a:pPr algn="l" rtl="0">
              <a:lnSpc>
                <a:spcPct val="90000"/>
              </a:lnSpc>
            </a:pPr>
            <a:r>
              <a:rPr lang="en-US" sz="2000" dirty="0"/>
              <a:t>Traffic SW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Engines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OA&amp;M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Data Base Infra Structure</a:t>
            </a:r>
          </a:p>
          <a:p>
            <a:pPr lvl="1" algn="l" rtl="0">
              <a:lnSpc>
                <a:spcPct val="90000"/>
              </a:lnSpc>
            </a:pPr>
            <a:r>
              <a:rPr lang="en-US" sz="1800" dirty="0"/>
              <a:t>Data Base Traffic</a:t>
            </a:r>
          </a:p>
          <a:p>
            <a:pPr algn="l" rtl="0"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609600"/>
          </a:xfrm>
        </p:spPr>
        <p:txBody>
          <a:bodyPr>
            <a:normAutofit/>
          </a:bodyPr>
          <a:lstStyle/>
          <a:p>
            <a:r>
              <a:rPr lang="en-US"/>
              <a:t>Context Diagram Entities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7" name="Rectangle 3"/>
          <p:cNvSpPr>
            <a:spLocks noGrp="1" noChangeArrowheads="1"/>
          </p:cNvSpPr>
          <p:nvPr>
            <p:ph type="title"/>
          </p:nvPr>
        </p:nvSpPr>
        <p:spPr>
          <a:xfrm>
            <a:off x="1682563" y="1"/>
            <a:ext cx="6772275" cy="1325563"/>
          </a:xfrm>
        </p:spPr>
        <p:txBody>
          <a:bodyPr/>
          <a:lstStyle/>
          <a:p>
            <a:r>
              <a:rPr lang="en-US" dirty="0"/>
              <a:t>System Architecture &amp; Context </a:t>
            </a:r>
          </a:p>
        </p:txBody>
      </p:sp>
      <p:graphicFrame>
        <p:nvGraphicFramePr>
          <p:cNvPr id="359428" name="Object 4"/>
          <p:cNvGraphicFramePr>
            <a:graphicFrameLocks noChangeAspect="1"/>
          </p:cNvGraphicFramePr>
          <p:nvPr>
            <p:ph idx="1"/>
          </p:nvPr>
        </p:nvGraphicFramePr>
        <p:xfrm>
          <a:off x="815976" y="1219200"/>
          <a:ext cx="7527925" cy="4876800"/>
        </p:xfrm>
        <a:graphic>
          <a:graphicData uri="http://schemas.openxmlformats.org/presentationml/2006/ole">
            <p:oleObj spid="_x0000_s72706" name="Visio" r:id="rId4" imgW="10328791" imgH="6690970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5" name="Rectangle 3"/>
          <p:cNvSpPr>
            <a:spLocks noGrp="1" noChangeArrowheads="1"/>
          </p:cNvSpPr>
          <p:nvPr>
            <p:ph type="title"/>
          </p:nvPr>
        </p:nvSpPr>
        <p:spPr>
          <a:xfrm>
            <a:off x="1753160" y="-186205"/>
            <a:ext cx="6772275" cy="1019923"/>
          </a:xfrm>
        </p:spPr>
        <p:txBody>
          <a:bodyPr/>
          <a:lstStyle/>
          <a:p>
            <a:r>
              <a:rPr lang="en-US" dirty="0"/>
              <a:t>Zero Level Diagram</a:t>
            </a:r>
          </a:p>
        </p:txBody>
      </p:sp>
      <p:graphicFrame>
        <p:nvGraphicFramePr>
          <p:cNvPr id="371717" name="Object 5"/>
          <p:cNvGraphicFramePr>
            <a:graphicFrameLocks noChangeAspect="1"/>
          </p:cNvGraphicFramePr>
          <p:nvPr>
            <p:ph idx="1"/>
          </p:nvPr>
        </p:nvGraphicFramePr>
        <p:xfrm>
          <a:off x="344489" y="1062318"/>
          <a:ext cx="8518525" cy="5486401"/>
        </p:xfrm>
        <a:graphic>
          <a:graphicData uri="http://schemas.openxmlformats.org/presentationml/2006/ole">
            <p:oleObj spid="_x0000_s73730" name="Visio" r:id="rId4" imgW="10279211" imgH="7211162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Level Diagram</a:t>
            </a:r>
          </a:p>
        </p:txBody>
      </p:sp>
      <p:graphicFrame>
        <p:nvGraphicFramePr>
          <p:cNvPr id="373764" name="Object 4"/>
          <p:cNvGraphicFramePr>
            <a:graphicFrameLocks noChangeAspect="1"/>
          </p:cNvGraphicFramePr>
          <p:nvPr>
            <p:ph idx="1"/>
          </p:nvPr>
        </p:nvGraphicFramePr>
        <p:xfrm>
          <a:off x="252413" y="1219200"/>
          <a:ext cx="8891587" cy="4876800"/>
        </p:xfrm>
        <a:graphic>
          <a:graphicData uri="http://schemas.openxmlformats.org/presentationml/2006/ole">
            <p:oleObj spid="_x0000_s74754" name="Visio" r:id="rId4" imgW="12308760" imgH="9782640" progId="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Joel Bursztyn</a:t>
            </a:r>
          </a:p>
          <a:p>
            <a:pPr algn="l" rtl="0"/>
            <a:r>
              <a:rPr lang="en-US" dirty="0" smtClean="0"/>
              <a:t>Oct. 2013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altLang="en-US" b="1" dirty="0" smtClean="0">
                <a:solidFill>
                  <a:srgbClr val="008095"/>
                </a:solidFill>
              </a:rPr>
              <a:t/>
            </a:r>
            <a:br>
              <a:rPr lang="en-US" altLang="en-US" b="1" dirty="0" smtClean="0">
                <a:solidFill>
                  <a:srgbClr val="008095"/>
                </a:solidFill>
              </a:rPr>
            </a:br>
            <a:r>
              <a:rPr lang="en-US" altLang="en-US" b="1" dirty="0" smtClean="0">
                <a:solidFill>
                  <a:srgbClr val="008095"/>
                </a:solidFill>
              </a:rPr>
              <a:t>Embedded SW Project </a:t>
            </a:r>
            <a:br>
              <a:rPr lang="en-US" altLang="en-US" b="1" dirty="0" smtClean="0">
                <a:solidFill>
                  <a:srgbClr val="008095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307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 smtClean="0"/>
              <a:t>Solution Domain</a:t>
            </a:r>
          </a:p>
          <a:p>
            <a:pPr lvl="1" algn="l" rtl="0"/>
            <a:r>
              <a:rPr lang="en-US" dirty="0" smtClean="0"/>
              <a:t>All events (car &amp; pedestrian) are simulated, but can receive external evens (on each “sensor”)</a:t>
            </a:r>
          </a:p>
          <a:p>
            <a:pPr lvl="1" algn="l" rtl="0"/>
            <a:r>
              <a:rPr lang="en-US" dirty="0" smtClean="0"/>
              <a:t>The SW displays the following:</a:t>
            </a:r>
          </a:p>
          <a:p>
            <a:pPr lvl="2" algn="l" rtl="0"/>
            <a:r>
              <a:rPr lang="en-US" dirty="0" smtClean="0"/>
              <a:t>Junction dynamic status (lights, car and pedestrian movement)</a:t>
            </a:r>
          </a:p>
          <a:p>
            <a:pPr lvl="2" algn="l" rtl="0"/>
            <a:r>
              <a:rPr lang="en-US" dirty="0" smtClean="0"/>
              <a:t>Control box (usually operated by the police officer)</a:t>
            </a:r>
          </a:p>
          <a:p>
            <a:pPr lvl="2" algn="l" rtl="0"/>
            <a:r>
              <a:rPr lang="en-US" dirty="0" smtClean="0"/>
              <a:t>Menu that provides OA&amp;M</a:t>
            </a:r>
          </a:p>
          <a:p>
            <a:pPr lvl="3" algn="l" rtl="0"/>
            <a:r>
              <a:rPr lang="en-US" dirty="0" smtClean="0"/>
              <a:t>Insert real time event(sensors), configure and read parameters, statistics, mode transition..</a:t>
            </a:r>
          </a:p>
          <a:p>
            <a:pPr lvl="1" algn="l" rtl="0"/>
            <a:r>
              <a:rPr lang="en-US" dirty="0" smtClean="0"/>
              <a:t>The SW enable to change time scale (1 sec will be executed in 10 </a:t>
            </a:r>
            <a:r>
              <a:rPr lang="en-US" dirty="0" err="1" smtClean="0"/>
              <a:t>milli</a:t>
            </a:r>
            <a:r>
              <a:rPr lang="en-US" dirty="0" smtClean="0"/>
              <a:t>)</a:t>
            </a:r>
          </a:p>
          <a:p>
            <a:pPr lvl="1" algn="l" rtl="0"/>
            <a:r>
              <a:rPr lang="en-US" dirty="0" smtClean="0"/>
              <a:t>Log of events that can be replayed</a:t>
            </a:r>
            <a:endParaRPr lang="en-US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Light concrete goals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>
          <a:xfrm>
            <a:off x="540884" y="870404"/>
            <a:ext cx="7343775" cy="4351338"/>
          </a:xfrm>
        </p:spPr>
        <p:txBody>
          <a:bodyPr>
            <a:normAutofit fontScale="55000" lnSpcReduction="20000"/>
          </a:bodyPr>
          <a:lstStyle/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Move actors according to their parameters (pedestrian, car &amp; lights) and maintain statistics</a:t>
            </a:r>
          </a:p>
          <a:p>
            <a:pPr algn="l" rtl="0"/>
            <a:r>
              <a:rPr lang="en-US" dirty="0" smtClean="0"/>
              <a:t>Actors DB (static[configuration </a:t>
            </a:r>
            <a:r>
              <a:rPr lang="en-US" dirty="0" err="1" smtClean="0"/>
              <a:t>param</a:t>
            </a:r>
            <a:r>
              <a:rPr lang="en-US" dirty="0" smtClean="0"/>
              <a:t> &amp; dynamic)</a:t>
            </a:r>
          </a:p>
          <a:p>
            <a:pPr algn="l" rtl="0"/>
            <a:r>
              <a:rPr lang="en-US" dirty="0" smtClean="0"/>
              <a:t>Light decision (time, event, control box, mode etc)</a:t>
            </a:r>
          </a:p>
          <a:p>
            <a:pPr algn="l" rtl="0"/>
            <a:r>
              <a:rPr lang="en-US" dirty="0" smtClean="0"/>
              <a:t>OA&amp;M</a:t>
            </a:r>
          </a:p>
          <a:p>
            <a:pPr lvl="1" algn="l" rtl="0"/>
            <a:r>
              <a:rPr lang="en-US" dirty="0" smtClean="0"/>
              <a:t>System Parameters: read &amp; runtime configuration</a:t>
            </a:r>
          </a:p>
          <a:p>
            <a:pPr lvl="1" algn="l" rtl="0"/>
            <a:r>
              <a:rPr lang="en-US" dirty="0" smtClean="0"/>
              <a:t>Accept run-time configurations (and update)</a:t>
            </a:r>
          </a:p>
          <a:p>
            <a:pPr lvl="1" algn="l" rtl="0"/>
            <a:r>
              <a:rPr lang="en-US" dirty="0" smtClean="0"/>
              <a:t>Accept runtime controls (mode changes)</a:t>
            </a:r>
          </a:p>
          <a:p>
            <a:pPr lvl="1" algn="l" rtl="0"/>
            <a:r>
              <a:rPr lang="en-US" dirty="0" smtClean="0"/>
              <a:t>Accept Run-time event (pseudo sensor)</a:t>
            </a:r>
          </a:p>
          <a:p>
            <a:pPr algn="l" rtl="0"/>
            <a:r>
              <a:rPr lang="en-US" dirty="0" smtClean="0"/>
              <a:t>Display &amp; Control</a:t>
            </a:r>
          </a:p>
          <a:p>
            <a:pPr lvl="1" algn="l" rtl="0"/>
            <a:r>
              <a:rPr lang="en-US" dirty="0" smtClean="0"/>
              <a:t>Manage various displays (Control box, Dynamic junction, OA&amp;M)</a:t>
            </a:r>
          </a:p>
          <a:p>
            <a:pPr algn="l" rtl="0"/>
            <a:r>
              <a:rPr lang="en-US" dirty="0" smtClean="0"/>
              <a:t>System Manager</a:t>
            </a:r>
          </a:p>
          <a:p>
            <a:pPr lvl="1" algn="l" rtl="0"/>
            <a:r>
              <a:rPr lang="en-US" dirty="0" smtClean="0"/>
              <a:t>Launch all packages</a:t>
            </a:r>
          </a:p>
          <a:p>
            <a:pPr lvl="1" algn="l" rtl="0"/>
            <a:r>
              <a:rPr lang="en-US" dirty="0" smtClean="0"/>
              <a:t>Control mode of operation</a:t>
            </a:r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1706336" y="1"/>
            <a:ext cx="6772275" cy="906236"/>
          </a:xfrm>
        </p:spPr>
        <p:txBody>
          <a:bodyPr/>
          <a:lstStyle/>
          <a:p>
            <a:r>
              <a:rPr lang="en-US" dirty="0" smtClean="0"/>
              <a:t>Traffic Light concrete goals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dirty="0" smtClean="0"/>
              <a:t>Single Core SW Structure</a:t>
            </a:r>
            <a:endParaRPr lang="he-IL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rtl="0" eaLnBrk="1" hangingPunct="1">
              <a:buNone/>
            </a:pPr>
            <a:r>
              <a:rPr lang="en-US" dirty="0" smtClean="0"/>
              <a:t>					Task/Thread</a:t>
            </a:r>
          </a:p>
          <a:p>
            <a:pPr algn="l" rtl="0" eaLnBrk="1" hangingPunct="1">
              <a:buNone/>
            </a:pPr>
            <a:r>
              <a:rPr lang="en-US" dirty="0" err="1" smtClean="0"/>
              <a:t>Task_</a:t>
            </a:r>
            <a:r>
              <a:rPr lang="en-US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/>
              <a:t>();</a:t>
            </a:r>
          </a:p>
          <a:p>
            <a:pPr algn="l" rtl="0" eaLnBrk="1" hangingPunct="1">
              <a:buFontTx/>
              <a:buNone/>
            </a:pPr>
            <a:r>
              <a:rPr lang="en-US" dirty="0" smtClean="0"/>
              <a:t>While (1)</a:t>
            </a:r>
          </a:p>
          <a:p>
            <a:pPr lvl="1" algn="l" rtl="0" eaLnBrk="1" hangingPunct="1">
              <a:buFontTx/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Wait</a:t>
            </a:r>
            <a:r>
              <a:rPr lang="en-US" dirty="0" err="1" smtClean="0"/>
              <a:t>For</a:t>
            </a:r>
            <a:r>
              <a:rPr lang="en-US" dirty="0" err="1" smtClean="0">
                <a:solidFill>
                  <a:srgbClr val="FF0000"/>
                </a:solidFill>
              </a:rPr>
              <a:t>Event</a:t>
            </a:r>
            <a:r>
              <a:rPr lang="en-US" dirty="0" smtClean="0"/>
              <a:t> (</a:t>
            </a:r>
            <a:r>
              <a:rPr lang="en-US" dirty="0" err="1" smtClean="0"/>
              <a:t>Msg</a:t>
            </a:r>
            <a:r>
              <a:rPr lang="en-US" dirty="0" smtClean="0"/>
              <a:t> </a:t>
            </a:r>
            <a:r>
              <a:rPr lang="en-US" dirty="0" err="1" smtClean="0"/>
              <a:t>timeOut</a:t>
            </a:r>
            <a:r>
              <a:rPr lang="en-US" dirty="0" smtClean="0"/>
              <a:t>)</a:t>
            </a:r>
            <a:r>
              <a:rPr lang="en-US" sz="1600" dirty="0" smtClean="0"/>
              <a:t> // can be semaphore (from other task or interrupt)</a:t>
            </a:r>
            <a:endParaRPr lang="en-US" dirty="0" smtClean="0"/>
          </a:p>
          <a:p>
            <a:pPr lvl="1" algn="l" rtl="0" eaLnBrk="1" hangingPunct="1">
              <a:buFontTx/>
              <a:buNone/>
            </a:pPr>
            <a:r>
              <a:rPr lang="en-US" dirty="0" smtClean="0"/>
              <a:t>If </a:t>
            </a:r>
            <a:r>
              <a:rPr lang="en-US" dirty="0" err="1" smtClean="0"/>
              <a:t>TimeOut</a:t>
            </a:r>
            <a:r>
              <a:rPr lang="en-US" dirty="0" smtClean="0"/>
              <a:t>  	</a:t>
            </a:r>
          </a:p>
          <a:p>
            <a:pPr lvl="1" algn="l" rtl="0" eaLnBrk="1" hangingPunct="1"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do</a:t>
            </a:r>
            <a:r>
              <a:rPr lang="en-US" dirty="0" err="1" smtClean="0">
                <a:solidFill>
                  <a:srgbClr val="FF0000"/>
                </a:solidFill>
              </a:rPr>
              <a:t>TimeOutAction</a:t>
            </a:r>
            <a:endParaRPr lang="en-US" dirty="0" smtClean="0">
              <a:solidFill>
                <a:srgbClr val="FF0000"/>
              </a:solidFill>
            </a:endParaRPr>
          </a:p>
          <a:p>
            <a:pPr lvl="1" algn="l" rtl="0" eaLnBrk="1" hangingPunct="1">
              <a:buFontTx/>
              <a:buNone/>
            </a:pPr>
            <a:r>
              <a:rPr lang="en-US" dirty="0" smtClean="0"/>
              <a:t>Else 		</a:t>
            </a:r>
          </a:p>
          <a:p>
            <a:pPr lvl="1" algn="l" rtl="0" eaLnBrk="1" hangingPunct="1">
              <a:buFontTx/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HandleEvent</a:t>
            </a:r>
            <a:r>
              <a:rPr lang="en-US" dirty="0" smtClean="0"/>
              <a:t>(</a:t>
            </a:r>
            <a:r>
              <a:rPr lang="en-US" dirty="0" err="1" smtClean="0"/>
              <a:t>Msg</a:t>
            </a:r>
            <a:r>
              <a:rPr lang="en-US" dirty="0" smtClean="0"/>
              <a:t>)</a:t>
            </a:r>
          </a:p>
          <a:p>
            <a:pPr algn="l" rtl="0">
              <a:spcBef>
                <a:spcPts val="0"/>
              </a:spcBef>
              <a:buNone/>
            </a:pPr>
            <a:r>
              <a:rPr lang="en-US" sz="1600" dirty="0" smtClean="0"/>
              <a:t>		.</a:t>
            </a:r>
          </a:p>
          <a:p>
            <a:pPr algn="l" rtl="0">
              <a:spcBef>
                <a:spcPts val="0"/>
              </a:spcBef>
              <a:buNone/>
            </a:pPr>
            <a:r>
              <a:rPr lang="en-US" sz="1600" dirty="0" smtClean="0"/>
              <a:t> 		.</a:t>
            </a:r>
          </a:p>
          <a:p>
            <a:pPr algn="l" rtl="0">
              <a:spcBef>
                <a:spcPts val="0"/>
              </a:spcBef>
              <a:buNone/>
            </a:pPr>
            <a:r>
              <a:rPr lang="en-US" sz="1600" dirty="0" smtClean="0"/>
              <a:t> 		.</a:t>
            </a:r>
            <a:endParaRPr lang="en-US" dirty="0" smtClean="0"/>
          </a:p>
          <a:p>
            <a:pPr lvl="1" algn="l" rtl="0">
              <a:buNone/>
            </a:pPr>
            <a:r>
              <a:rPr lang="en-US" dirty="0" smtClean="0"/>
              <a:t>[</a:t>
            </a:r>
            <a:r>
              <a:rPr lang="en-US" dirty="0" err="1" smtClean="0">
                <a:solidFill>
                  <a:srgbClr val="FF0000"/>
                </a:solidFill>
              </a:rPr>
              <a:t>Send</a:t>
            </a:r>
            <a:r>
              <a:rPr lang="en-US" dirty="0" err="1" smtClean="0"/>
              <a:t>_</a:t>
            </a:r>
            <a:r>
              <a:rPr lang="en-US" dirty="0" err="1" smtClean="0">
                <a:solidFill>
                  <a:srgbClr val="FF0000"/>
                </a:solidFill>
              </a:rPr>
              <a:t>Event</a:t>
            </a:r>
            <a:r>
              <a:rPr lang="en-US" dirty="0" smtClean="0"/>
              <a:t> (</a:t>
            </a:r>
            <a:r>
              <a:rPr lang="en-US" dirty="0" err="1" smtClean="0"/>
              <a:t>Msg</a:t>
            </a:r>
            <a:r>
              <a:rPr lang="en-US" dirty="0" smtClean="0"/>
              <a:t>/semaphore)]</a:t>
            </a:r>
          </a:p>
          <a:p>
            <a:pPr algn="l" rtl="0" eaLnBrk="1" hangingPunct="1">
              <a:spcBef>
                <a:spcPts val="0"/>
              </a:spcBef>
              <a:buFontTx/>
              <a:buNone/>
            </a:pPr>
            <a:r>
              <a:rPr lang="en-US" sz="1600" dirty="0" smtClean="0"/>
              <a:t>       	.</a:t>
            </a:r>
          </a:p>
          <a:p>
            <a:pPr algn="l" rtl="0" eaLnBrk="1" hangingPunct="1">
              <a:spcBef>
                <a:spcPts val="0"/>
              </a:spcBef>
              <a:buFontTx/>
              <a:buNone/>
            </a:pPr>
            <a:r>
              <a:rPr lang="en-US" sz="1600" dirty="0" smtClean="0"/>
              <a:t> 		.</a:t>
            </a:r>
          </a:p>
          <a:p>
            <a:pPr algn="l" rtl="0">
              <a:spcBef>
                <a:spcPts val="0"/>
              </a:spcBef>
              <a:buNone/>
            </a:pPr>
            <a:r>
              <a:rPr lang="en-US" sz="1600" dirty="0" smtClean="0"/>
              <a:t> 		.</a:t>
            </a:r>
          </a:p>
          <a:p>
            <a:pPr algn="l" rtl="0">
              <a:spcBef>
                <a:spcPts val="0"/>
              </a:spcBef>
              <a:buNone/>
            </a:pPr>
            <a:r>
              <a:rPr lang="en-US" sz="1600" dirty="0" smtClean="0"/>
              <a:t> 		.</a:t>
            </a:r>
          </a:p>
          <a:p>
            <a:pPr algn="l" rtl="0">
              <a:buNone/>
            </a:pPr>
            <a:r>
              <a:rPr lang="en-US" dirty="0" smtClean="0"/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06280" y="0"/>
            <a:ext cx="33855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B</a:t>
            </a:r>
            <a:endParaRPr lang="he-I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 smtClean="0"/>
              <a:t>System Analysis &amp; Design Methodology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549275"/>
          </a:xfrm>
        </p:spPr>
        <p:txBody>
          <a:bodyPr>
            <a:normAutofit/>
          </a:bodyPr>
          <a:lstStyle/>
          <a:p>
            <a:pPr algn="ctr" rtl="0" eaLnBrk="1" hangingPunct="1"/>
            <a:r>
              <a:rPr lang="en-US" dirty="0" smtClean="0">
                <a:solidFill>
                  <a:schemeClr val="bg1"/>
                </a:solidFill>
              </a:rPr>
              <a:t>Log</a:t>
            </a:r>
            <a:endParaRPr lang="he-IL" dirty="0" smtClean="0">
              <a:solidFill>
                <a:schemeClr val="bg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5"/>
            <a:ext cx="8229600" cy="3214710"/>
          </a:xfrm>
        </p:spPr>
        <p:txBody>
          <a:bodyPr>
            <a:normAutofit fontScale="77500" lnSpcReduction="20000"/>
          </a:bodyPr>
          <a:lstStyle/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Log.c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/h Package</a:t>
            </a:r>
          </a:p>
          <a:p>
            <a:pPr algn="l" rtl="0"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Actions:</a:t>
            </a:r>
          </a:p>
          <a:p>
            <a:pPr lvl="1" eaLnBrk="1" hangingPunct="1"/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LOG(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msg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LogConditionally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condition,message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LOG_Control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(mask) // 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File+Screen+buffer+remote</a:t>
            </a:r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Log_Out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(mask)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AssertConditionally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condition,message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Display.c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/h</a:t>
            </a:r>
          </a:p>
          <a:p>
            <a:pPr eaLnBrk="1" hangingPunct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Actions: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Display_SetCharacterColor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enum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Display_Clear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()</a:t>
            </a:r>
          </a:p>
          <a:p>
            <a:pPr lvl="1" eaLnBrk="1" hangingPunct="1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Display_WriteAt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</a:rPr>
              <a:t>x,y</a:t>
            </a:r>
            <a:r>
              <a:rPr lang="en-US" sz="2000" b="1" smtClean="0">
                <a:solidFill>
                  <a:schemeClr val="tx1">
                    <a:lumMod val="75000"/>
                  </a:schemeClr>
                </a:solidFill>
              </a:rPr>
              <a:t>, string)</a:t>
            </a:r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/>
            <a:r>
              <a:rPr lang="en-US" dirty="0" smtClean="0"/>
              <a:t>DFD – Data flow diagram 		WHAT</a:t>
            </a:r>
          </a:p>
          <a:p>
            <a:pPr lvl="1" algn="l" rtl="0"/>
            <a:r>
              <a:rPr lang="en-US" dirty="0" smtClean="0"/>
              <a:t>Context Diagram</a:t>
            </a:r>
          </a:p>
          <a:p>
            <a:pPr lvl="1" algn="l" rtl="0"/>
            <a:r>
              <a:rPr lang="en-US" dirty="0" smtClean="0"/>
              <a:t>Zero down to level n Diagram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HLD – High Level Design		HOW</a:t>
            </a:r>
          </a:p>
          <a:p>
            <a:pPr lvl="1" algn="l" rtl="0"/>
            <a:r>
              <a:rPr lang="en-US" dirty="0" smtClean="0"/>
              <a:t>Packages</a:t>
            </a:r>
          </a:p>
          <a:p>
            <a:pPr lvl="1" algn="l" rtl="0"/>
            <a:r>
              <a:rPr lang="en-US" dirty="0" smtClean="0"/>
              <a:t>API</a:t>
            </a:r>
          </a:p>
          <a:p>
            <a:pPr lvl="1" algn="l" rtl="0"/>
            <a:r>
              <a:rPr lang="en-US" dirty="0" smtClean="0"/>
              <a:t>Engines</a:t>
            </a:r>
          </a:p>
          <a:p>
            <a:pPr lvl="1" algn="l" rtl="0"/>
            <a:r>
              <a:rPr lang="en-US" dirty="0" smtClean="0"/>
              <a:t>Tasks</a:t>
            </a:r>
          </a:p>
          <a:p>
            <a:pPr lvl="1" algn="l" rtl="0"/>
            <a:r>
              <a:rPr lang="en-US" dirty="0" smtClean="0"/>
              <a:t>Relationships</a:t>
            </a:r>
          </a:p>
          <a:p>
            <a:pPr lvl="1" algn="l" rtl="0"/>
            <a:r>
              <a:rPr lang="en-US" dirty="0" smtClean="0"/>
              <a:t>Documentation of decisions (each chart can be implemented by anybody)</a:t>
            </a:r>
          </a:p>
          <a:p>
            <a:pPr lvl="1" algn="l" rtl="0"/>
            <a:endParaRPr lang="he-I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 Logical view (Static) Decomposition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2210229"/>
            <a:ext cx="6391275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2000" dirty="0" smtClean="0"/>
              <a:t>Capability </a:t>
            </a:r>
            <a:r>
              <a:rPr lang="en-US" dirty="0" smtClean="0"/>
              <a:t>(may be implemented on various nodes down to a single line)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br>
              <a:rPr lang="en-US" sz="2000" dirty="0" smtClean="0"/>
            </a:br>
            <a:r>
              <a:rPr lang="en-US" sz="2000" dirty="0" smtClean="0"/>
              <a:t>interfaces (Range and resolution)</a:t>
            </a:r>
            <a:endParaRPr lang="en-US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-100267" y="0"/>
            <a:ext cx="33855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A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444901" y="1"/>
            <a:ext cx="6772275" cy="695739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dirty="0" smtClean="0"/>
              <a:t>SW Package Design</a:t>
            </a:r>
            <a:endParaRPr lang="he-I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35596" y="2226366"/>
            <a:ext cx="4375702" cy="370729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5" name="Parallelogram 4"/>
          <p:cNvSpPr/>
          <p:nvPr/>
        </p:nvSpPr>
        <p:spPr>
          <a:xfrm>
            <a:off x="2541933" y="3568148"/>
            <a:ext cx="1483415" cy="2136913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2176670" y="2064029"/>
            <a:ext cx="509381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7" name="Round Same Side Corner Rectangle 6"/>
          <p:cNvSpPr/>
          <p:nvPr/>
        </p:nvSpPr>
        <p:spPr>
          <a:xfrm>
            <a:off x="1361660" y="2816087"/>
            <a:ext cx="1098275" cy="16565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1361660" y="3087756"/>
            <a:ext cx="1113183" cy="182218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1361660" y="3366051"/>
            <a:ext cx="1143001" cy="192158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2768054" y="2064029"/>
            <a:ext cx="509381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6990" y="2515562"/>
            <a:ext cx="1112805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sz="1400" dirty="0" err="1" smtClean="0"/>
              <a:t>DSP_Proxy</a:t>
            </a:r>
            <a:endParaRPr lang="he-I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753145" y="2064028"/>
            <a:ext cx="509381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Start</a:t>
            </a:r>
            <a:endParaRPr lang="he-I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8971" y="2064028"/>
            <a:ext cx="50938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Init</a:t>
            </a:r>
            <a:endParaRPr lang="he-IL" sz="1600" dirty="0"/>
          </a:p>
        </p:txBody>
      </p:sp>
      <p:sp>
        <p:nvSpPr>
          <p:cNvPr id="15" name="Round Same Side Corner Rectangle 14"/>
          <p:cNvSpPr/>
          <p:nvPr/>
        </p:nvSpPr>
        <p:spPr>
          <a:xfrm>
            <a:off x="3429001" y="2064029"/>
            <a:ext cx="827433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443659" y="2731125"/>
            <a:ext cx="703194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Service1</a:t>
            </a:r>
            <a:endParaRPr lang="he-I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4094" y="2064028"/>
            <a:ext cx="767798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Configure</a:t>
            </a:r>
            <a:endParaRPr lang="he-IL" sz="1600" dirty="0"/>
          </a:p>
        </p:txBody>
      </p:sp>
      <p:sp>
        <p:nvSpPr>
          <p:cNvPr id="19" name="Round Same Side Corner Rectangle 18"/>
          <p:cNvSpPr/>
          <p:nvPr/>
        </p:nvSpPr>
        <p:spPr>
          <a:xfrm>
            <a:off x="4388127" y="2064029"/>
            <a:ext cx="509381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20" name="Round Same Side Corner Rectangle 19"/>
          <p:cNvSpPr/>
          <p:nvPr/>
        </p:nvSpPr>
        <p:spPr>
          <a:xfrm>
            <a:off x="4984474" y="2064029"/>
            <a:ext cx="509381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21" name="Round Same Side Corner Rectangle 20"/>
          <p:cNvSpPr/>
          <p:nvPr/>
        </p:nvSpPr>
        <p:spPr>
          <a:xfrm>
            <a:off x="1595230" y="2064029"/>
            <a:ext cx="509381" cy="30811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412975" y="2064028"/>
            <a:ext cx="509381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Stop</a:t>
            </a:r>
            <a:endParaRPr lang="he-I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567897" y="2064028"/>
            <a:ext cx="623681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Create</a:t>
            </a:r>
            <a:endParaRPr lang="he-IL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887318" y="3542822"/>
            <a:ext cx="1048578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CommThread</a:t>
            </a:r>
            <a:endParaRPr lang="he-IL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4999382" y="2064028"/>
            <a:ext cx="50938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smtClean="0"/>
              <a:t>Kill</a:t>
            </a:r>
            <a:endParaRPr lang="he-IL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356691" y="2992855"/>
            <a:ext cx="872159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SendData</a:t>
            </a:r>
            <a:endParaRPr lang="he-IL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386509" y="3294342"/>
            <a:ext cx="1103244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GetClientStatus</a:t>
            </a:r>
            <a:endParaRPr lang="he-IL" sz="1600" dirty="0"/>
          </a:p>
        </p:txBody>
      </p:sp>
      <p:sp>
        <p:nvSpPr>
          <p:cNvPr id="30" name="Round Same Side Corner Rectangle 29"/>
          <p:cNvSpPr/>
          <p:nvPr/>
        </p:nvSpPr>
        <p:spPr>
          <a:xfrm>
            <a:off x="1356690" y="3677479"/>
            <a:ext cx="1143001" cy="192158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31" name="TextBox 30"/>
          <p:cNvSpPr txBox="1"/>
          <p:nvPr/>
        </p:nvSpPr>
        <p:spPr>
          <a:xfrm>
            <a:off x="1381540" y="3605770"/>
            <a:ext cx="1103244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SWDownload</a:t>
            </a:r>
            <a:endParaRPr lang="he-IL" sz="1600" dirty="0"/>
          </a:p>
        </p:txBody>
      </p:sp>
      <p:sp>
        <p:nvSpPr>
          <p:cNvPr id="32" name="Notched Right Arrow 31"/>
          <p:cNvSpPr/>
          <p:nvPr/>
        </p:nvSpPr>
        <p:spPr>
          <a:xfrm>
            <a:off x="2497207" y="3925956"/>
            <a:ext cx="775252" cy="298174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33" name="TextBox 32"/>
          <p:cNvSpPr txBox="1"/>
          <p:nvPr/>
        </p:nvSpPr>
        <p:spPr>
          <a:xfrm>
            <a:off x="2183499" y="3890473"/>
            <a:ext cx="1059907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sz="1400" dirty="0" err="1" smtClean="0"/>
              <a:t>msgQueue</a:t>
            </a:r>
            <a:endParaRPr lang="he-IL" sz="1400" dirty="0"/>
          </a:p>
        </p:txBody>
      </p:sp>
      <p:sp>
        <p:nvSpPr>
          <p:cNvPr id="34" name="Parallelogram 33"/>
          <p:cNvSpPr/>
          <p:nvPr/>
        </p:nvSpPr>
        <p:spPr>
          <a:xfrm>
            <a:off x="4199283" y="3601279"/>
            <a:ext cx="1483415" cy="2136913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35" name="TextBox 34"/>
          <p:cNvSpPr txBox="1"/>
          <p:nvPr/>
        </p:nvSpPr>
        <p:spPr>
          <a:xfrm>
            <a:off x="4410490" y="3605771"/>
            <a:ext cx="1359176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DSPManagement</a:t>
            </a:r>
            <a:endParaRPr lang="he-IL" sz="1600" dirty="0"/>
          </a:p>
        </p:txBody>
      </p:sp>
      <p:sp>
        <p:nvSpPr>
          <p:cNvPr id="36" name="Notched Right Arrow 35"/>
          <p:cNvSpPr/>
          <p:nvPr/>
        </p:nvSpPr>
        <p:spPr>
          <a:xfrm>
            <a:off x="4154557" y="3959087"/>
            <a:ext cx="775252" cy="298174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37" name="TextBox 36"/>
          <p:cNvSpPr txBox="1"/>
          <p:nvPr/>
        </p:nvSpPr>
        <p:spPr>
          <a:xfrm>
            <a:off x="3840849" y="3923605"/>
            <a:ext cx="1059907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sz="1400" dirty="0" err="1" smtClean="0"/>
              <a:t>msgQueue</a:t>
            </a:r>
            <a:endParaRPr lang="he-IL" sz="1400" dirty="0"/>
          </a:p>
        </p:txBody>
      </p:sp>
      <p:sp>
        <p:nvSpPr>
          <p:cNvPr id="38" name="Round Same Side Corner Rectangle 37"/>
          <p:cNvSpPr/>
          <p:nvPr/>
        </p:nvSpPr>
        <p:spPr>
          <a:xfrm>
            <a:off x="1326873" y="5174974"/>
            <a:ext cx="1098275" cy="165653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39" name="TextBox 38"/>
          <p:cNvSpPr txBox="1"/>
          <p:nvPr/>
        </p:nvSpPr>
        <p:spPr>
          <a:xfrm>
            <a:off x="1408871" y="5090012"/>
            <a:ext cx="1043609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DSPResponse</a:t>
            </a:r>
            <a:endParaRPr lang="he-IL" sz="1600" dirty="0"/>
          </a:p>
        </p:txBody>
      </p:sp>
      <p:sp>
        <p:nvSpPr>
          <p:cNvPr id="40" name="Round Same Side Corner Rectangle 39"/>
          <p:cNvSpPr/>
          <p:nvPr/>
        </p:nvSpPr>
        <p:spPr>
          <a:xfrm>
            <a:off x="1314449" y="4863549"/>
            <a:ext cx="1143001" cy="192158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41" name="TextBox 40"/>
          <p:cNvSpPr txBox="1"/>
          <p:nvPr/>
        </p:nvSpPr>
        <p:spPr>
          <a:xfrm>
            <a:off x="1339298" y="4791840"/>
            <a:ext cx="1180271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1600" dirty="0" err="1" smtClean="0"/>
              <a:t>CompressFrame</a:t>
            </a:r>
            <a:endParaRPr lang="he-IL" sz="1600" dirty="0"/>
          </a:p>
        </p:txBody>
      </p:sp>
      <p:grpSp>
        <p:nvGrpSpPr>
          <p:cNvPr id="2" name="Group 75"/>
          <p:cNvGrpSpPr/>
          <p:nvPr/>
        </p:nvGrpSpPr>
        <p:grpSpPr>
          <a:xfrm>
            <a:off x="6984724" y="3627783"/>
            <a:ext cx="1910798" cy="3011142"/>
            <a:chOff x="1904998" y="2216428"/>
            <a:chExt cx="6129132" cy="3869632"/>
          </a:xfrm>
        </p:grpSpPr>
        <p:sp>
          <p:nvSpPr>
            <p:cNvPr id="42" name="Rectangle 41"/>
            <p:cNvSpPr/>
            <p:nvPr/>
          </p:nvSpPr>
          <p:spPr>
            <a:xfrm>
              <a:off x="2199861" y="2378765"/>
              <a:ext cx="5834269" cy="370729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43" name="Parallelogram 42"/>
            <p:cNvSpPr/>
            <p:nvPr/>
          </p:nvSpPr>
          <p:spPr>
            <a:xfrm>
              <a:off x="3541645" y="3720546"/>
              <a:ext cx="1977887" cy="1213812"/>
            </a:xfrm>
            <a:prstGeom prst="parallelogram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44" name="Round Same Side Corner Rectangle 43"/>
            <p:cNvSpPr/>
            <p:nvPr/>
          </p:nvSpPr>
          <p:spPr>
            <a:xfrm>
              <a:off x="3054626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45" name="Round Same Side Corner Rectangle 44"/>
            <p:cNvSpPr/>
            <p:nvPr/>
          </p:nvSpPr>
          <p:spPr>
            <a:xfrm>
              <a:off x="1967947" y="2968486"/>
              <a:ext cx="1464366" cy="16565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46" name="Round Same Side Corner Rectangle 45"/>
            <p:cNvSpPr/>
            <p:nvPr/>
          </p:nvSpPr>
          <p:spPr>
            <a:xfrm>
              <a:off x="1967947" y="3240156"/>
              <a:ext cx="1484244" cy="18221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967946" y="3518451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48" name="Round Same Side Corner Rectangle 47"/>
            <p:cNvSpPr/>
            <p:nvPr/>
          </p:nvSpPr>
          <p:spPr>
            <a:xfrm>
              <a:off x="3843138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823260" y="2230562"/>
              <a:ext cx="679174" cy="51418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Start</a:t>
              </a:r>
              <a:endParaRPr lang="he-IL" sz="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97694" y="2274889"/>
              <a:ext cx="679174" cy="35597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Init</a:t>
              </a:r>
              <a:endParaRPr lang="he-IL" sz="400" dirty="0"/>
            </a:p>
          </p:txBody>
        </p:sp>
        <p:sp>
          <p:nvSpPr>
            <p:cNvPr id="52" name="Round Same Side Corner Rectangle 51"/>
            <p:cNvSpPr/>
            <p:nvPr/>
          </p:nvSpPr>
          <p:spPr>
            <a:xfrm>
              <a:off x="4724401" y="2216428"/>
              <a:ext cx="1103244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77280" y="2941985"/>
              <a:ext cx="937593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Service1</a:t>
              </a:r>
              <a:endParaRPr lang="he-IL" sz="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04527" y="2274889"/>
              <a:ext cx="1023731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Configure</a:t>
              </a:r>
              <a:endParaRPr lang="he-IL" sz="400" dirty="0"/>
            </a:p>
          </p:txBody>
        </p:sp>
        <p:sp>
          <p:nvSpPr>
            <p:cNvPr id="55" name="Round Same Side Corner Rectangle 54"/>
            <p:cNvSpPr/>
            <p:nvPr/>
          </p:nvSpPr>
          <p:spPr>
            <a:xfrm>
              <a:off x="600323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56" name="Round Same Side Corner Rectangle 55"/>
            <p:cNvSpPr/>
            <p:nvPr/>
          </p:nvSpPr>
          <p:spPr>
            <a:xfrm>
              <a:off x="679836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57" name="Round Same Side Corner Rectangle 56"/>
            <p:cNvSpPr/>
            <p:nvPr/>
          </p:nvSpPr>
          <p:spPr>
            <a:xfrm>
              <a:off x="2279372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36364" y="2274890"/>
              <a:ext cx="679174" cy="43507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Stop</a:t>
              </a:r>
              <a:endParaRPr lang="he-IL" sz="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42931" y="2274889"/>
              <a:ext cx="831575" cy="35597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Create</a:t>
              </a:r>
              <a:endParaRPr lang="he-IL" sz="4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8843" y="3698278"/>
              <a:ext cx="1781370" cy="47463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900" dirty="0" err="1" smtClean="0"/>
                <a:t>Myhread</a:t>
              </a:r>
              <a:endParaRPr lang="he-IL" sz="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18243" y="2274889"/>
              <a:ext cx="679174" cy="35597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Kill</a:t>
              </a:r>
              <a:endParaRPr lang="he-IL" sz="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61321" y="3203715"/>
              <a:ext cx="1162878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SendData</a:t>
              </a:r>
              <a:endParaRPr lang="he-IL" sz="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01079" y="3505201"/>
              <a:ext cx="1470990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GetClientStatus</a:t>
              </a:r>
              <a:endParaRPr lang="he-IL" sz="400" dirty="0"/>
            </a:p>
          </p:txBody>
        </p:sp>
        <p:sp>
          <p:nvSpPr>
            <p:cNvPr id="64" name="Round Same Side Corner Rectangle 63"/>
            <p:cNvSpPr/>
            <p:nvPr/>
          </p:nvSpPr>
          <p:spPr>
            <a:xfrm>
              <a:off x="1961320" y="3829879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94452" y="3816629"/>
              <a:ext cx="1470990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SWDownload</a:t>
              </a:r>
              <a:endParaRPr lang="he-IL" sz="400" dirty="0"/>
            </a:p>
          </p:txBody>
        </p:sp>
        <p:sp>
          <p:nvSpPr>
            <p:cNvPr id="66" name="Notched Right Arrow 65"/>
            <p:cNvSpPr/>
            <p:nvPr/>
          </p:nvSpPr>
          <p:spPr>
            <a:xfrm>
              <a:off x="3482009" y="4078356"/>
              <a:ext cx="1033669" cy="298174"/>
            </a:xfrm>
            <a:prstGeom prst="notched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65577" y="4097025"/>
              <a:ext cx="1188796" cy="1779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300" dirty="0" err="1" smtClean="0"/>
                <a:t>msgQueue</a:t>
              </a:r>
              <a:endParaRPr lang="he-IL" sz="300" dirty="0"/>
            </a:p>
          </p:txBody>
        </p:sp>
        <p:sp>
          <p:nvSpPr>
            <p:cNvPr id="68" name="Parallelogram 67"/>
            <p:cNvSpPr/>
            <p:nvPr/>
          </p:nvSpPr>
          <p:spPr>
            <a:xfrm>
              <a:off x="6806711" y="4545432"/>
              <a:ext cx="922619" cy="1345156"/>
            </a:xfrm>
            <a:prstGeom prst="parallelogram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72" name="Round Same Side Corner Rectangle 71"/>
            <p:cNvSpPr/>
            <p:nvPr/>
          </p:nvSpPr>
          <p:spPr>
            <a:xfrm>
              <a:off x="1921564" y="5327373"/>
              <a:ext cx="1464366" cy="16565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30894" y="5300873"/>
              <a:ext cx="1391479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DSPResponse</a:t>
              </a:r>
              <a:endParaRPr lang="he-IL" sz="400" dirty="0"/>
            </a:p>
          </p:txBody>
        </p:sp>
        <p:sp>
          <p:nvSpPr>
            <p:cNvPr id="74" name="Round Same Side Corner Rectangle 73"/>
            <p:cNvSpPr/>
            <p:nvPr/>
          </p:nvSpPr>
          <p:spPr>
            <a:xfrm>
              <a:off x="1904998" y="5015949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38130" y="5002702"/>
              <a:ext cx="1573695" cy="27686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CompressFrame</a:t>
              </a:r>
              <a:endParaRPr lang="he-IL" sz="400" dirty="0"/>
            </a:p>
          </p:txBody>
        </p:sp>
      </p:grpSp>
      <p:cxnSp>
        <p:nvCxnSpPr>
          <p:cNvPr id="78" name="Straight Arrow Connector 77"/>
          <p:cNvCxnSpPr>
            <a:endCxn id="63" idx="1"/>
          </p:cNvCxnSpPr>
          <p:nvPr/>
        </p:nvCxnSpPr>
        <p:spPr>
          <a:xfrm>
            <a:off x="4850607" y="4714876"/>
            <a:ext cx="2164071" cy="234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Parallelogram 83"/>
          <p:cNvSpPr/>
          <p:nvPr/>
        </p:nvSpPr>
        <p:spPr>
          <a:xfrm>
            <a:off x="7938881" y="3945835"/>
            <a:ext cx="816257" cy="526775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400" dirty="0"/>
          </a:p>
        </p:txBody>
      </p:sp>
      <p:sp>
        <p:nvSpPr>
          <p:cNvPr id="85" name="TextBox 84"/>
          <p:cNvSpPr txBox="1"/>
          <p:nvPr/>
        </p:nvSpPr>
        <p:spPr>
          <a:xfrm>
            <a:off x="7697389" y="4012948"/>
            <a:ext cx="907621" cy="2616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sz="1100" dirty="0" err="1" smtClean="0"/>
              <a:t>TimeDriven</a:t>
            </a:r>
            <a:endParaRPr lang="he-IL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8058998" y="3869888"/>
            <a:ext cx="583154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1" anchor="ctr" anchorCtr="1">
            <a:spAutoFit/>
          </a:bodyPr>
          <a:lstStyle/>
          <a:p>
            <a:r>
              <a:rPr lang="en-US" sz="800" dirty="0" smtClean="0"/>
              <a:t>MyThread2</a:t>
            </a:r>
            <a:endParaRPr lang="he-IL" sz="300" dirty="0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8904" y="5381625"/>
            <a:ext cx="31376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Straight Connector 88"/>
          <p:cNvCxnSpPr/>
          <p:nvPr/>
        </p:nvCxnSpPr>
        <p:spPr>
          <a:xfrm>
            <a:off x="1000125" y="6238875"/>
            <a:ext cx="3600450" cy="19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307681" y="6400801"/>
            <a:ext cx="3957638" cy="28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286251" y="6257926"/>
            <a:ext cx="335756" cy="1428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28673" idx="2"/>
          </p:cNvCxnSpPr>
          <p:nvPr/>
        </p:nvCxnSpPr>
        <p:spPr>
          <a:xfrm rot="5400000" flipH="1" flipV="1">
            <a:off x="7975262" y="5888377"/>
            <a:ext cx="847725" cy="25332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338296" y="6001712"/>
            <a:ext cx="84991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sz="1400" dirty="0" smtClean="0"/>
              <a:t>Interrupt</a:t>
            </a:r>
            <a:endParaRPr lang="he-IL" sz="1400" dirty="0"/>
          </a:p>
        </p:txBody>
      </p:sp>
      <p:grpSp>
        <p:nvGrpSpPr>
          <p:cNvPr id="3" name="Group 99"/>
          <p:cNvGrpSpPr/>
          <p:nvPr/>
        </p:nvGrpSpPr>
        <p:grpSpPr>
          <a:xfrm>
            <a:off x="6759395" y="341659"/>
            <a:ext cx="1477349" cy="925167"/>
            <a:chOff x="1961320" y="2216428"/>
            <a:chExt cx="6072810" cy="2222302"/>
          </a:xfrm>
        </p:grpSpPr>
        <p:sp>
          <p:nvSpPr>
            <p:cNvPr id="101" name="Rectangle 100"/>
            <p:cNvSpPr/>
            <p:nvPr/>
          </p:nvSpPr>
          <p:spPr>
            <a:xfrm>
              <a:off x="2199861" y="2378766"/>
              <a:ext cx="5834269" cy="20599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02" name="Parallelogram 101"/>
            <p:cNvSpPr/>
            <p:nvPr/>
          </p:nvSpPr>
          <p:spPr>
            <a:xfrm>
              <a:off x="4366567" y="2741297"/>
              <a:ext cx="1977887" cy="1213812"/>
            </a:xfrm>
            <a:prstGeom prst="parallelogram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03" name="Round Same Side Corner Rectangle 102"/>
            <p:cNvSpPr/>
            <p:nvPr/>
          </p:nvSpPr>
          <p:spPr>
            <a:xfrm>
              <a:off x="3054626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04" name="Round Same Side Corner Rectangle 103"/>
            <p:cNvSpPr/>
            <p:nvPr/>
          </p:nvSpPr>
          <p:spPr>
            <a:xfrm>
              <a:off x="1967947" y="2968486"/>
              <a:ext cx="1464366" cy="16565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05" name="Round Same Side Corner Rectangle 104"/>
            <p:cNvSpPr/>
            <p:nvPr/>
          </p:nvSpPr>
          <p:spPr>
            <a:xfrm>
              <a:off x="1967947" y="3240156"/>
              <a:ext cx="1484244" cy="18221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06" name="Round Same Side Corner Rectangle 105"/>
            <p:cNvSpPr/>
            <p:nvPr/>
          </p:nvSpPr>
          <p:spPr>
            <a:xfrm>
              <a:off x="1967946" y="3518451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07" name="Round Same Side Corner Rectangle 106"/>
            <p:cNvSpPr/>
            <p:nvPr/>
          </p:nvSpPr>
          <p:spPr>
            <a:xfrm>
              <a:off x="3843138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23259" y="2230562"/>
              <a:ext cx="679176" cy="9610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Start</a:t>
              </a:r>
              <a:endParaRPr lang="he-IL" sz="4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097695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Init</a:t>
              </a:r>
              <a:endParaRPr lang="he-IL" sz="400" dirty="0"/>
            </a:p>
          </p:txBody>
        </p:sp>
        <p:sp>
          <p:nvSpPr>
            <p:cNvPr id="110" name="Round Same Side Corner Rectangle 109"/>
            <p:cNvSpPr/>
            <p:nvPr/>
          </p:nvSpPr>
          <p:spPr>
            <a:xfrm>
              <a:off x="4724401" y="2216428"/>
              <a:ext cx="1103244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077280" y="2941986"/>
              <a:ext cx="937594" cy="110894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Service1</a:t>
              </a:r>
              <a:endParaRPr lang="he-IL" sz="4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704525" y="2274889"/>
              <a:ext cx="1023732" cy="9610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Configure</a:t>
              </a:r>
              <a:endParaRPr lang="he-IL" sz="400" dirty="0"/>
            </a:p>
          </p:txBody>
        </p:sp>
        <p:sp>
          <p:nvSpPr>
            <p:cNvPr id="113" name="Round Same Side Corner Rectangle 112"/>
            <p:cNvSpPr/>
            <p:nvPr/>
          </p:nvSpPr>
          <p:spPr>
            <a:xfrm>
              <a:off x="600323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14" name="Round Same Side Corner Rectangle 113"/>
            <p:cNvSpPr/>
            <p:nvPr/>
          </p:nvSpPr>
          <p:spPr>
            <a:xfrm>
              <a:off x="679836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15" name="Round Same Side Corner Rectangle 114"/>
            <p:cNvSpPr/>
            <p:nvPr/>
          </p:nvSpPr>
          <p:spPr>
            <a:xfrm>
              <a:off x="2279372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036364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Stop</a:t>
              </a:r>
              <a:endParaRPr lang="he-IL" sz="4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42930" y="2274889"/>
              <a:ext cx="831573" cy="110894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Create</a:t>
              </a:r>
              <a:endParaRPr lang="he-IL" sz="4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29191" y="2797865"/>
              <a:ext cx="1781371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800" dirty="0" err="1" smtClean="0"/>
                <a:t>Myhread</a:t>
              </a:r>
              <a:endParaRPr lang="he-IL" sz="3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818244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Kill</a:t>
              </a:r>
              <a:endParaRPr lang="he-IL" sz="4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961320" y="3203716"/>
              <a:ext cx="1162876" cy="66536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SendData</a:t>
              </a:r>
              <a:endParaRPr lang="he-IL" sz="4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01082" y="3505203"/>
              <a:ext cx="1470991" cy="66536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GetClientStatus</a:t>
              </a:r>
              <a:endParaRPr lang="he-IL" sz="400" dirty="0"/>
            </a:p>
          </p:txBody>
        </p:sp>
        <p:sp>
          <p:nvSpPr>
            <p:cNvPr id="122" name="Round Same Side Corner Rectangle 121"/>
            <p:cNvSpPr/>
            <p:nvPr/>
          </p:nvSpPr>
          <p:spPr>
            <a:xfrm>
              <a:off x="1961320" y="3829879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994452" y="3816629"/>
              <a:ext cx="1470991" cy="51750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SWDownload</a:t>
              </a:r>
              <a:endParaRPr lang="he-IL" sz="400" dirty="0"/>
            </a:p>
          </p:txBody>
        </p:sp>
      </p:grpSp>
      <p:pic>
        <p:nvPicPr>
          <p:cNvPr id="13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4479" y="733425"/>
            <a:ext cx="31376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5"/>
          <p:cNvGrpSpPr/>
          <p:nvPr/>
        </p:nvGrpSpPr>
        <p:grpSpPr>
          <a:xfrm>
            <a:off x="6966564" y="1789459"/>
            <a:ext cx="1477349" cy="925167"/>
            <a:chOff x="1961320" y="2216428"/>
            <a:chExt cx="6072810" cy="2222302"/>
          </a:xfrm>
        </p:grpSpPr>
        <p:sp>
          <p:nvSpPr>
            <p:cNvPr id="137" name="Rectangle 136"/>
            <p:cNvSpPr/>
            <p:nvPr/>
          </p:nvSpPr>
          <p:spPr>
            <a:xfrm>
              <a:off x="2199861" y="2378766"/>
              <a:ext cx="5834269" cy="20599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39" name="Round Same Side Corner Rectangle 138"/>
            <p:cNvSpPr/>
            <p:nvPr/>
          </p:nvSpPr>
          <p:spPr>
            <a:xfrm>
              <a:off x="3054626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1967947" y="2968486"/>
              <a:ext cx="1464366" cy="16565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41" name="Round Same Side Corner Rectangle 140"/>
            <p:cNvSpPr/>
            <p:nvPr/>
          </p:nvSpPr>
          <p:spPr>
            <a:xfrm>
              <a:off x="1967947" y="3240156"/>
              <a:ext cx="1484244" cy="18221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42" name="Round Same Side Corner Rectangle 141"/>
            <p:cNvSpPr/>
            <p:nvPr/>
          </p:nvSpPr>
          <p:spPr>
            <a:xfrm>
              <a:off x="1967946" y="3518451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43" name="Round Same Side Corner Rectangle 142"/>
            <p:cNvSpPr/>
            <p:nvPr/>
          </p:nvSpPr>
          <p:spPr>
            <a:xfrm>
              <a:off x="3843138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23259" y="2230562"/>
              <a:ext cx="679176" cy="9610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Start</a:t>
              </a:r>
              <a:endParaRPr lang="he-IL" sz="4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097695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Init</a:t>
              </a:r>
              <a:endParaRPr lang="he-IL" sz="400" dirty="0"/>
            </a:p>
          </p:txBody>
        </p:sp>
        <p:sp>
          <p:nvSpPr>
            <p:cNvPr id="146" name="Round Same Side Corner Rectangle 145"/>
            <p:cNvSpPr/>
            <p:nvPr/>
          </p:nvSpPr>
          <p:spPr>
            <a:xfrm>
              <a:off x="4724401" y="2216428"/>
              <a:ext cx="1103244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077280" y="2941986"/>
              <a:ext cx="937594" cy="110894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Service1</a:t>
              </a:r>
              <a:endParaRPr lang="he-IL" sz="4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4525" y="2274889"/>
              <a:ext cx="1023732" cy="9610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Configure</a:t>
              </a:r>
              <a:endParaRPr lang="he-IL" sz="400" dirty="0"/>
            </a:p>
          </p:txBody>
        </p:sp>
        <p:sp>
          <p:nvSpPr>
            <p:cNvPr id="149" name="Round Same Side Corner Rectangle 148"/>
            <p:cNvSpPr/>
            <p:nvPr/>
          </p:nvSpPr>
          <p:spPr>
            <a:xfrm>
              <a:off x="600323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50" name="Round Same Side Corner Rectangle 149"/>
            <p:cNvSpPr/>
            <p:nvPr/>
          </p:nvSpPr>
          <p:spPr>
            <a:xfrm>
              <a:off x="6798365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51" name="Round Same Side Corner Rectangle 150"/>
            <p:cNvSpPr/>
            <p:nvPr/>
          </p:nvSpPr>
          <p:spPr>
            <a:xfrm>
              <a:off x="2279372" y="2216428"/>
              <a:ext cx="679175" cy="30811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6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036364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Stop</a:t>
              </a:r>
              <a:endParaRPr lang="he-IL" sz="4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242930" y="2274889"/>
              <a:ext cx="831573" cy="110894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Create</a:t>
              </a:r>
              <a:endParaRPr lang="he-IL" sz="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818244" y="2274889"/>
              <a:ext cx="679176" cy="81322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smtClean="0"/>
                <a:t>Kill</a:t>
              </a:r>
              <a:endParaRPr lang="he-IL" sz="4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61320" y="3203716"/>
              <a:ext cx="1162876" cy="66536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SendData</a:t>
              </a:r>
              <a:endParaRPr lang="he-IL" sz="4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001082" y="3505203"/>
              <a:ext cx="1470991" cy="66536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GetClientStatus</a:t>
              </a:r>
              <a:endParaRPr lang="he-IL" sz="400" dirty="0"/>
            </a:p>
          </p:txBody>
        </p:sp>
        <p:sp>
          <p:nvSpPr>
            <p:cNvPr id="158" name="Round Same Side Corner Rectangle 157"/>
            <p:cNvSpPr/>
            <p:nvPr/>
          </p:nvSpPr>
          <p:spPr>
            <a:xfrm>
              <a:off x="1961320" y="3829879"/>
              <a:ext cx="1524001" cy="192158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5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994452" y="3816629"/>
              <a:ext cx="1470991" cy="51750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1" anchor="ctr" anchorCtr="1">
              <a:spAutoFit/>
            </a:bodyPr>
            <a:lstStyle/>
            <a:p>
              <a:r>
                <a:rPr lang="en-US" sz="400" dirty="0" err="1" smtClean="0"/>
                <a:t>SWDownload</a:t>
              </a:r>
              <a:endParaRPr lang="he-IL" sz="400" dirty="0"/>
            </a:p>
          </p:txBody>
        </p:sp>
      </p:grpSp>
      <p:cxnSp>
        <p:nvCxnSpPr>
          <p:cNvPr id="162" name="Straight Arrow Connector 161"/>
          <p:cNvCxnSpPr>
            <a:endCxn id="50" idx="0"/>
          </p:cNvCxnSpPr>
          <p:nvPr/>
        </p:nvCxnSpPr>
        <p:spPr>
          <a:xfrm rot="16200000" flipH="1">
            <a:off x="7012450" y="2962606"/>
            <a:ext cx="1314681" cy="376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rot="5400000">
            <a:off x="6854429" y="2925366"/>
            <a:ext cx="1285875" cy="642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9" idx="2"/>
          </p:cNvCxnSpPr>
          <p:nvPr/>
        </p:nvCxnSpPr>
        <p:spPr>
          <a:xfrm rot="16200000" flipH="1">
            <a:off x="7445064" y="1283052"/>
            <a:ext cx="1200680" cy="436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16200000" flipH="1">
            <a:off x="7243763" y="1266824"/>
            <a:ext cx="1000126" cy="2000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37" idx="1"/>
          </p:cNvCxnSpPr>
          <p:nvPr/>
        </p:nvCxnSpPr>
        <p:spPr>
          <a:xfrm rot="5400000">
            <a:off x="3669057" y="2438743"/>
            <a:ext cx="1810544" cy="1466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endCxn id="37" idx="1"/>
          </p:cNvCxnSpPr>
          <p:nvPr/>
        </p:nvCxnSpPr>
        <p:spPr>
          <a:xfrm rot="16200000" flipH="1">
            <a:off x="2576062" y="2812707"/>
            <a:ext cx="1781968" cy="747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23" idx="3"/>
          </p:cNvCxnSpPr>
          <p:nvPr/>
        </p:nvCxnSpPr>
        <p:spPr>
          <a:xfrm flipH="1">
            <a:off x="4007644" y="1115561"/>
            <a:ext cx="3117663" cy="9704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Driver/Service Generic Structure</a:t>
            </a:r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2233613" y="199072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he-IL"/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2233613" y="199072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he-IL"/>
          </a:p>
        </p:txBody>
      </p:sp>
      <p:sp>
        <p:nvSpPr>
          <p:cNvPr id="3078" name="Rectangle 10"/>
          <p:cNvSpPr>
            <a:spLocks noChangeArrowheads="1"/>
          </p:cNvSpPr>
          <p:nvPr/>
        </p:nvSpPr>
        <p:spPr bwMode="auto">
          <a:xfrm>
            <a:off x="2233613" y="199072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he-IL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98514" y="1343025"/>
          <a:ext cx="7526337" cy="4629150"/>
        </p:xfrm>
        <a:graphic>
          <a:graphicData uri="http://schemas.openxmlformats.org/presentationml/2006/ole">
            <p:oleObj spid="_x0000_s4098" r:id="rId3" imgW="4680204" imgH="288036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00267" y="0"/>
            <a:ext cx="33855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1" anchor="ctr" anchorCtr="1">
            <a:spAutoFit/>
          </a:bodyPr>
          <a:lstStyle/>
          <a:p>
            <a:r>
              <a:rPr lang="en-US" dirty="0" smtClean="0"/>
              <a:t>A</a:t>
            </a:r>
            <a:endParaRPr lang="he-I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he-IL" dirty="0"/>
          </a:p>
        </p:txBody>
      </p:sp>
      <p:sp>
        <p:nvSpPr>
          <p:cNvPr id="4" name="מלבן מעוגל 3"/>
          <p:cNvSpPr/>
          <p:nvPr/>
        </p:nvSpPr>
        <p:spPr>
          <a:xfrm>
            <a:off x="1495628" y="2130357"/>
            <a:ext cx="2320047" cy="33852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2079565" y="2208178"/>
            <a:ext cx="1454244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Elevator  Main Controller</a:t>
            </a:r>
            <a:endParaRPr lang="he-IL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948085" y="3732178"/>
            <a:ext cx="1210588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Floors Management</a:t>
            </a:r>
            <a:endParaRPr lang="he-IL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008859" y="4520117"/>
            <a:ext cx="1184940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Motor Management</a:t>
            </a:r>
            <a:endParaRPr lang="he-IL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22" y="4118041"/>
            <a:ext cx="1313180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Elevator management</a:t>
            </a:r>
            <a:endParaRPr lang="he-IL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1944352" y="3336586"/>
            <a:ext cx="1178528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Mode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4606" y="2963693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Display</a:t>
            </a:r>
            <a:endParaRPr lang="he-IL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1717451" y="2658893"/>
            <a:ext cx="716863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User Input</a:t>
            </a:r>
            <a:endParaRPr lang="he-IL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4059216" y="2224389"/>
            <a:ext cx="364202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I2C</a:t>
            </a:r>
            <a:endParaRPr lang="he-IL" sz="900" dirty="0"/>
          </a:p>
        </p:txBody>
      </p:sp>
      <p:grpSp>
        <p:nvGrpSpPr>
          <p:cNvPr id="2" name="קבוצה 30"/>
          <p:cNvGrpSpPr/>
          <p:nvPr/>
        </p:nvGrpSpPr>
        <p:grpSpPr>
          <a:xfrm>
            <a:off x="6164907" y="4036980"/>
            <a:ext cx="1940668" cy="1507787"/>
            <a:chOff x="5943601" y="5087566"/>
            <a:chExt cx="2587557" cy="1507787"/>
          </a:xfrm>
        </p:grpSpPr>
        <p:sp>
          <p:nvSpPr>
            <p:cNvPr id="20" name="מלבן מעוגל 19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sp>
        <p:nvSpPr>
          <p:cNvPr id="23" name="מלבן מעוגל 22"/>
          <p:cNvSpPr/>
          <p:nvPr/>
        </p:nvSpPr>
        <p:spPr>
          <a:xfrm>
            <a:off x="6643993" y="1835286"/>
            <a:ext cx="2320047" cy="21141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378130" y="1913106"/>
            <a:ext cx="1140056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Elevator Controller</a:t>
            </a:r>
            <a:endParaRPr lang="he-IL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868655" y="3437106"/>
            <a:ext cx="633507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Intercom</a:t>
            </a:r>
            <a:endParaRPr lang="he-IL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75511" y="3041514"/>
            <a:ext cx="1088760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Fan management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63788" y="2668621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Display</a:t>
            </a:r>
            <a:endParaRPr lang="he-IL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836633" y="2363821"/>
            <a:ext cx="716863" cy="230832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900" dirty="0" smtClean="0"/>
              <a:t>User Input</a:t>
            </a:r>
            <a:endParaRPr lang="he-IL" sz="900" dirty="0"/>
          </a:p>
        </p:txBody>
      </p:sp>
      <p:grpSp>
        <p:nvGrpSpPr>
          <p:cNvPr id="12" name="קבוצה 31"/>
          <p:cNvGrpSpPr/>
          <p:nvPr/>
        </p:nvGrpSpPr>
        <p:grpSpPr>
          <a:xfrm>
            <a:off x="6279207" y="4189380"/>
            <a:ext cx="1940668" cy="1507787"/>
            <a:chOff x="5943601" y="5087566"/>
            <a:chExt cx="2587557" cy="1507787"/>
          </a:xfrm>
        </p:grpSpPr>
        <p:sp>
          <p:nvSpPr>
            <p:cNvPr id="33" name="מלבן מעוגל 32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13" name="קבוצה 37"/>
          <p:cNvGrpSpPr/>
          <p:nvPr/>
        </p:nvGrpSpPr>
        <p:grpSpPr>
          <a:xfrm>
            <a:off x="6393507" y="4341780"/>
            <a:ext cx="1940668" cy="1507787"/>
            <a:chOff x="5943601" y="5087566"/>
            <a:chExt cx="2587557" cy="1507787"/>
          </a:xfrm>
        </p:grpSpPr>
        <p:sp>
          <p:nvSpPr>
            <p:cNvPr id="39" name="מלבן מעוגל 38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14" name="קבוצה 43"/>
          <p:cNvGrpSpPr/>
          <p:nvPr/>
        </p:nvGrpSpPr>
        <p:grpSpPr>
          <a:xfrm>
            <a:off x="6507807" y="4494180"/>
            <a:ext cx="1940668" cy="1507787"/>
            <a:chOff x="5943601" y="5087566"/>
            <a:chExt cx="2587557" cy="1507787"/>
          </a:xfrm>
        </p:grpSpPr>
        <p:sp>
          <p:nvSpPr>
            <p:cNvPr id="45" name="מלבן מעוגל 44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15" name="קבוצה 49"/>
          <p:cNvGrpSpPr/>
          <p:nvPr/>
        </p:nvGrpSpPr>
        <p:grpSpPr>
          <a:xfrm>
            <a:off x="6622107" y="4646580"/>
            <a:ext cx="1940668" cy="1507787"/>
            <a:chOff x="5943601" y="5087566"/>
            <a:chExt cx="2587557" cy="1507787"/>
          </a:xfrm>
        </p:grpSpPr>
        <p:sp>
          <p:nvSpPr>
            <p:cNvPr id="51" name="מלבן מעוגל 50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16" name="קבוצה 55"/>
          <p:cNvGrpSpPr/>
          <p:nvPr/>
        </p:nvGrpSpPr>
        <p:grpSpPr>
          <a:xfrm>
            <a:off x="6736407" y="4798980"/>
            <a:ext cx="1940668" cy="1507787"/>
            <a:chOff x="5943601" y="5087566"/>
            <a:chExt cx="2587557" cy="1507787"/>
          </a:xfrm>
        </p:grpSpPr>
        <p:sp>
          <p:nvSpPr>
            <p:cNvPr id="57" name="מלבן מעוגל 56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26" name="קבוצה 61"/>
          <p:cNvGrpSpPr/>
          <p:nvPr/>
        </p:nvGrpSpPr>
        <p:grpSpPr>
          <a:xfrm>
            <a:off x="6850707" y="4951380"/>
            <a:ext cx="1940668" cy="1507787"/>
            <a:chOff x="5943601" y="5087566"/>
            <a:chExt cx="2587557" cy="1507787"/>
          </a:xfrm>
        </p:grpSpPr>
        <p:sp>
          <p:nvSpPr>
            <p:cNvPr id="63" name="מלבן מעוגל 62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grpSp>
        <p:nvGrpSpPr>
          <p:cNvPr id="27" name="קבוצה 67"/>
          <p:cNvGrpSpPr/>
          <p:nvPr/>
        </p:nvGrpSpPr>
        <p:grpSpPr>
          <a:xfrm>
            <a:off x="6965007" y="5103780"/>
            <a:ext cx="1940668" cy="1507787"/>
            <a:chOff x="5943601" y="5087566"/>
            <a:chExt cx="2587557" cy="1507787"/>
          </a:xfrm>
        </p:grpSpPr>
        <p:sp>
          <p:nvSpPr>
            <p:cNvPr id="69" name="מלבן מעוגל 68"/>
            <p:cNvSpPr/>
            <p:nvPr/>
          </p:nvSpPr>
          <p:spPr>
            <a:xfrm>
              <a:off x="5943601" y="5087566"/>
              <a:ext cx="2587557" cy="150778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e-IL" sz="9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29269" y="5820382"/>
              <a:ext cx="7506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Display</a:t>
              </a:r>
              <a:endParaRPr lang="he-IL" sz="9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26394" y="5515582"/>
              <a:ext cx="9558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User Input</a:t>
              </a:r>
              <a:endParaRPr lang="he-IL" sz="9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93500" y="5175112"/>
              <a:ext cx="124649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Floor Manager</a:t>
              </a:r>
              <a:endParaRPr lang="he-IL" sz="9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81302" y="6083024"/>
              <a:ext cx="1750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r>
                <a:rPr lang="en-US" sz="900" dirty="0" smtClean="0"/>
                <a:t>Sensors Management</a:t>
              </a:r>
              <a:endParaRPr lang="he-IL" sz="900" dirty="0"/>
            </a:p>
          </p:txBody>
        </p:sp>
      </p:grpSp>
      <p:cxnSp>
        <p:nvCxnSpPr>
          <p:cNvPr id="75" name="מחבר ישר 74"/>
          <p:cNvCxnSpPr/>
          <p:nvPr/>
        </p:nvCxnSpPr>
        <p:spPr>
          <a:xfrm rot="16200000" flipH="1">
            <a:off x="2678756" y="4629149"/>
            <a:ext cx="4134255" cy="510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מחבר ישר 75"/>
          <p:cNvCxnSpPr/>
          <p:nvPr/>
        </p:nvCxnSpPr>
        <p:spPr>
          <a:xfrm rot="10800000" flipV="1">
            <a:off x="4749529" y="4221804"/>
            <a:ext cx="1422671" cy="97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מחבר ישר 78"/>
          <p:cNvCxnSpPr/>
          <p:nvPr/>
        </p:nvCxnSpPr>
        <p:spPr>
          <a:xfrm rot="10800000" flipV="1">
            <a:off x="4742235" y="4500667"/>
            <a:ext cx="1544266" cy="12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מחבר ישר 80"/>
          <p:cNvCxnSpPr/>
          <p:nvPr/>
        </p:nvCxnSpPr>
        <p:spPr>
          <a:xfrm rot="10800000" flipV="1">
            <a:off x="4739802" y="4737370"/>
            <a:ext cx="1643975" cy="259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מחבר ישר 81"/>
          <p:cNvCxnSpPr>
            <a:stCxn id="39" idx="1"/>
          </p:cNvCxnSpPr>
          <p:nvPr/>
        </p:nvCxnSpPr>
        <p:spPr>
          <a:xfrm rot="10800000" flipV="1">
            <a:off x="4771418" y="5095673"/>
            <a:ext cx="1622089" cy="1134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מחבר ישר 82"/>
          <p:cNvCxnSpPr>
            <a:stCxn id="45" idx="1"/>
          </p:cNvCxnSpPr>
          <p:nvPr/>
        </p:nvCxnSpPr>
        <p:spPr>
          <a:xfrm rot="10800000" flipV="1">
            <a:off x="4756826" y="5248073"/>
            <a:ext cx="1750980" cy="1459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מחבר ישר 83"/>
          <p:cNvCxnSpPr>
            <a:stCxn id="51" idx="1"/>
          </p:cNvCxnSpPr>
          <p:nvPr/>
        </p:nvCxnSpPr>
        <p:spPr>
          <a:xfrm rot="10800000" flipV="1">
            <a:off x="4744667" y="5400473"/>
            <a:ext cx="1877440" cy="210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מחבר ישר 84"/>
          <p:cNvCxnSpPr/>
          <p:nvPr/>
        </p:nvCxnSpPr>
        <p:spPr>
          <a:xfrm rot="10800000" flipV="1">
            <a:off x="4771418" y="5972783"/>
            <a:ext cx="2181428" cy="1945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מחבר ישר 97"/>
          <p:cNvCxnSpPr>
            <a:stCxn id="23" idx="1"/>
          </p:cNvCxnSpPr>
          <p:nvPr/>
        </p:nvCxnSpPr>
        <p:spPr>
          <a:xfrm rot="10800000">
            <a:off x="4720348" y="2869660"/>
            <a:ext cx="1923646" cy="226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מחבר ישר 102"/>
          <p:cNvCxnSpPr/>
          <p:nvPr/>
        </p:nvCxnSpPr>
        <p:spPr>
          <a:xfrm rot="10800000">
            <a:off x="3791358" y="2613498"/>
            <a:ext cx="914398" cy="1297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מעוגל 15"/>
          <p:cNvSpPr/>
          <p:nvPr/>
        </p:nvSpPr>
        <p:spPr>
          <a:xfrm>
            <a:off x="5588540" y="1342418"/>
            <a:ext cx="2721312" cy="24221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1203191" y="1"/>
            <a:ext cx="6479229" cy="1325563"/>
          </a:xfrm>
        </p:spPr>
        <p:txBody>
          <a:bodyPr/>
          <a:lstStyle/>
          <a:p>
            <a:r>
              <a:rPr lang="en-US" sz="1400" dirty="0" smtClean="0"/>
              <a:t>Elevator State Machine</a:t>
            </a:r>
            <a:endParaRPr lang="he-IL" sz="1400" dirty="0"/>
          </a:p>
        </p:txBody>
      </p:sp>
      <p:sp>
        <p:nvSpPr>
          <p:cNvPr id="4" name="מלבן מעוגל 3"/>
          <p:cNvSpPr/>
          <p:nvPr/>
        </p:nvSpPr>
        <p:spPr>
          <a:xfrm>
            <a:off x="182394" y="2957209"/>
            <a:ext cx="1050587" cy="88521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268352" y="3219854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Power Up</a:t>
            </a:r>
            <a:endParaRPr lang="he-IL" sz="1050" dirty="0"/>
          </a:p>
        </p:txBody>
      </p:sp>
      <p:sp>
        <p:nvSpPr>
          <p:cNvPr id="12" name="מלבן מעוגל 11"/>
          <p:cNvSpPr/>
          <p:nvPr/>
        </p:nvSpPr>
        <p:spPr>
          <a:xfrm>
            <a:off x="2412460" y="1952018"/>
            <a:ext cx="1050587" cy="88521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2456235" y="2068749"/>
            <a:ext cx="921695" cy="430887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sz="1050" dirty="0" smtClean="0"/>
              <a:t>Power  Up BIT</a:t>
            </a:r>
            <a:endParaRPr lang="he-IL" sz="1050" dirty="0"/>
          </a:p>
        </p:txBody>
      </p:sp>
      <p:sp>
        <p:nvSpPr>
          <p:cNvPr id="14" name="מלבן מעוגל 13"/>
          <p:cNvSpPr/>
          <p:nvPr/>
        </p:nvSpPr>
        <p:spPr>
          <a:xfrm>
            <a:off x="5989807" y="1627762"/>
            <a:ext cx="2089013" cy="8852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103325" y="1890407"/>
            <a:ext cx="742511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Standing</a:t>
            </a:r>
            <a:endParaRPr lang="he-IL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362371" y="1342414"/>
            <a:ext cx="2115767" cy="261610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sz="1050" dirty="0" smtClean="0"/>
              <a:t>Operational (User)</a:t>
            </a:r>
            <a:endParaRPr lang="he-IL" sz="1050" dirty="0"/>
          </a:p>
        </p:txBody>
      </p:sp>
      <p:sp>
        <p:nvSpPr>
          <p:cNvPr id="18" name="מלבן מעוגל 17"/>
          <p:cNvSpPr/>
          <p:nvPr/>
        </p:nvSpPr>
        <p:spPr>
          <a:xfrm>
            <a:off x="5260232" y="3998069"/>
            <a:ext cx="3056917" cy="25681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7155174" y="4092101"/>
            <a:ext cx="869148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Technician</a:t>
            </a:r>
            <a:endParaRPr lang="he-IL" sz="1050" dirty="0"/>
          </a:p>
        </p:txBody>
      </p:sp>
      <p:sp>
        <p:nvSpPr>
          <p:cNvPr id="20" name="מלבן מעוגל 19"/>
          <p:cNvSpPr/>
          <p:nvPr/>
        </p:nvSpPr>
        <p:spPr>
          <a:xfrm>
            <a:off x="3818105" y="3514929"/>
            <a:ext cx="1050587" cy="88521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963649" y="3680299"/>
            <a:ext cx="663963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Rescue</a:t>
            </a:r>
            <a:endParaRPr lang="he-IL" sz="1050" dirty="0"/>
          </a:p>
        </p:txBody>
      </p:sp>
      <p:sp>
        <p:nvSpPr>
          <p:cNvPr id="22" name="מלבן מעוגל 21"/>
          <p:cNvSpPr/>
          <p:nvPr/>
        </p:nvSpPr>
        <p:spPr>
          <a:xfrm>
            <a:off x="2400300" y="3715967"/>
            <a:ext cx="1050587" cy="88521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63117" y="4017523"/>
            <a:ext cx="952505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Crash Mode</a:t>
            </a:r>
            <a:endParaRPr lang="he-IL" sz="1050" dirty="0"/>
          </a:p>
        </p:txBody>
      </p:sp>
      <p:sp>
        <p:nvSpPr>
          <p:cNvPr id="24" name="מלבן מעוגל 23"/>
          <p:cNvSpPr/>
          <p:nvPr/>
        </p:nvSpPr>
        <p:spPr>
          <a:xfrm>
            <a:off x="7054985" y="2772390"/>
            <a:ext cx="1050587" cy="8852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7148654" y="3035035"/>
            <a:ext cx="639919" cy="261610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Moving</a:t>
            </a:r>
            <a:endParaRPr lang="he-IL" sz="1050" dirty="0"/>
          </a:p>
        </p:txBody>
      </p:sp>
      <p:sp>
        <p:nvSpPr>
          <p:cNvPr id="26" name="מלבן מעוגל 25"/>
          <p:cNvSpPr/>
          <p:nvPr/>
        </p:nvSpPr>
        <p:spPr>
          <a:xfrm>
            <a:off x="5537470" y="4192621"/>
            <a:ext cx="1050587" cy="8852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581245" y="4328807"/>
            <a:ext cx="984926" cy="430887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sz="1050" dirty="0" smtClean="0"/>
              <a:t>Lock Movement</a:t>
            </a:r>
            <a:endParaRPr lang="he-IL" sz="1050" dirty="0"/>
          </a:p>
        </p:txBody>
      </p:sp>
      <p:sp>
        <p:nvSpPr>
          <p:cNvPr id="28" name="מלבן מעוגל 27"/>
          <p:cNvSpPr/>
          <p:nvPr/>
        </p:nvSpPr>
        <p:spPr>
          <a:xfrm>
            <a:off x="7016075" y="5035685"/>
            <a:ext cx="1050587" cy="8852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7064748" y="5162144"/>
            <a:ext cx="663963" cy="430887"/>
          </a:xfrm>
          <a:prstGeom prst="rect">
            <a:avLst/>
          </a:prstGeom>
          <a:noFill/>
          <a:ln>
            <a:noFill/>
          </a:ln>
        </p:spPr>
        <p:txBody>
          <a:bodyPr wrap="none" rtlCol="1" anchor="ctr" anchorCtr="1">
            <a:spAutoFit/>
          </a:bodyPr>
          <a:lstStyle/>
          <a:p>
            <a:r>
              <a:rPr lang="en-US" sz="1050" dirty="0" smtClean="0"/>
              <a:t>Enable </a:t>
            </a:r>
          </a:p>
          <a:p>
            <a:r>
              <a:rPr lang="en-US" sz="1050" dirty="0" smtClean="0"/>
              <a:t>Move</a:t>
            </a:r>
            <a:endParaRPr lang="he-IL" sz="1050" dirty="0"/>
          </a:p>
        </p:txBody>
      </p:sp>
      <p:cxnSp>
        <p:nvCxnSpPr>
          <p:cNvPr id="32" name="מחבר חץ ישר 31"/>
          <p:cNvCxnSpPr/>
          <p:nvPr/>
        </p:nvCxnSpPr>
        <p:spPr>
          <a:xfrm flipV="1">
            <a:off x="948447" y="2237363"/>
            <a:ext cx="1422670" cy="680939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מחבר חץ ישר 35"/>
          <p:cNvCxnSpPr/>
          <p:nvPr/>
        </p:nvCxnSpPr>
        <p:spPr>
          <a:xfrm>
            <a:off x="3463046" y="2083342"/>
            <a:ext cx="2548647" cy="1783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מחבר חץ ישר 39"/>
          <p:cNvCxnSpPr>
            <a:stCxn id="12" idx="2"/>
            <a:endCxn id="22" idx="0"/>
          </p:cNvCxnSpPr>
          <p:nvPr/>
        </p:nvCxnSpPr>
        <p:spPr>
          <a:xfrm rot="5400000">
            <a:off x="2492308" y="3270521"/>
            <a:ext cx="878732" cy="1216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קבוצה 52"/>
          <p:cNvGrpSpPr/>
          <p:nvPr/>
        </p:nvGrpSpPr>
        <p:grpSpPr>
          <a:xfrm>
            <a:off x="890080" y="3827836"/>
            <a:ext cx="4348265" cy="1308369"/>
            <a:chOff x="1186774" y="3827835"/>
            <a:chExt cx="5214026" cy="1308369"/>
          </a:xfrm>
        </p:grpSpPr>
        <p:cxnSp>
          <p:nvCxnSpPr>
            <p:cNvPr id="46" name="מחבר חץ ישר 45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מחבר ישר 51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קבוצה 53"/>
          <p:cNvGrpSpPr/>
          <p:nvPr/>
        </p:nvGrpSpPr>
        <p:grpSpPr>
          <a:xfrm rot="5400000">
            <a:off x="4474722" y="2016060"/>
            <a:ext cx="1235413" cy="1794756"/>
            <a:chOff x="1186774" y="3827835"/>
            <a:chExt cx="5214026" cy="1308369"/>
          </a:xfrm>
        </p:grpSpPr>
        <p:cxnSp>
          <p:nvCxnSpPr>
            <p:cNvPr id="55" name="מחבר חץ ישר 54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מחבר ישר 55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קבוצה 60"/>
          <p:cNvGrpSpPr/>
          <p:nvPr/>
        </p:nvGrpSpPr>
        <p:grpSpPr>
          <a:xfrm rot="16200000">
            <a:off x="4871128" y="2470825"/>
            <a:ext cx="1420238" cy="1459151"/>
            <a:chOff x="1186774" y="3827835"/>
            <a:chExt cx="5214026" cy="1308369"/>
          </a:xfrm>
        </p:grpSpPr>
        <p:cxnSp>
          <p:nvCxnSpPr>
            <p:cNvPr id="62" name="מחבר חץ ישר 61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מחבר ישר 62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8" name="מחבר חץ ישר 67"/>
          <p:cNvCxnSpPr/>
          <p:nvPr/>
        </p:nvCxnSpPr>
        <p:spPr>
          <a:xfrm rot="5400000">
            <a:off x="7296961" y="2627683"/>
            <a:ext cx="282103" cy="729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מחבר חץ ישר 71"/>
          <p:cNvCxnSpPr/>
          <p:nvPr/>
        </p:nvCxnSpPr>
        <p:spPr>
          <a:xfrm rot="16200000" flipV="1">
            <a:off x="7620408" y="2642278"/>
            <a:ext cx="233460" cy="72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קבוצה 78"/>
          <p:cNvGrpSpPr/>
          <p:nvPr/>
        </p:nvGrpSpPr>
        <p:grpSpPr>
          <a:xfrm rot="16200000">
            <a:off x="5717434" y="3326859"/>
            <a:ext cx="2120629" cy="408562"/>
            <a:chOff x="1186774" y="3827835"/>
            <a:chExt cx="5214026" cy="1308369"/>
          </a:xfrm>
        </p:grpSpPr>
        <p:cxnSp>
          <p:nvCxnSpPr>
            <p:cNvPr id="80" name="מחבר חץ ישר 79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מחבר ישר 80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קבוצה 85"/>
          <p:cNvGrpSpPr/>
          <p:nvPr/>
        </p:nvGrpSpPr>
        <p:grpSpPr>
          <a:xfrm rot="5400000" flipH="1">
            <a:off x="6425119" y="4776280"/>
            <a:ext cx="272375" cy="894946"/>
            <a:chOff x="1186774" y="3827835"/>
            <a:chExt cx="5214026" cy="1308369"/>
          </a:xfrm>
        </p:grpSpPr>
        <p:cxnSp>
          <p:nvCxnSpPr>
            <p:cNvPr id="87" name="מחבר חץ ישר 86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מחבר ישר 87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9" name="מלבן מעוגל 88"/>
          <p:cNvSpPr/>
          <p:nvPr/>
        </p:nvSpPr>
        <p:spPr>
          <a:xfrm>
            <a:off x="5525311" y="5557736"/>
            <a:ext cx="1050587" cy="8852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5515584" y="5684195"/>
            <a:ext cx="1050587" cy="253916"/>
          </a:xfrm>
          <a:prstGeom prst="rect">
            <a:avLst/>
          </a:prstGeom>
          <a:noFill/>
          <a:ln>
            <a:noFill/>
          </a:ln>
        </p:spPr>
        <p:txBody>
          <a:bodyPr wrap="square" rtlCol="1" anchor="ctr" anchorCtr="1">
            <a:spAutoFit/>
          </a:bodyPr>
          <a:lstStyle/>
          <a:p>
            <a:r>
              <a:rPr lang="en-US" sz="1050" dirty="0" smtClean="0"/>
              <a:t>SW Inspection</a:t>
            </a:r>
            <a:endParaRPr lang="he-IL" sz="1050" dirty="0"/>
          </a:p>
        </p:txBody>
      </p:sp>
      <p:cxnSp>
        <p:nvCxnSpPr>
          <p:cNvPr id="91" name="מחבר חץ ישר 90"/>
          <p:cNvCxnSpPr/>
          <p:nvPr/>
        </p:nvCxnSpPr>
        <p:spPr>
          <a:xfrm rot="5400000">
            <a:off x="5500994" y="5306440"/>
            <a:ext cx="496110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" name="קבוצה 93"/>
          <p:cNvGrpSpPr/>
          <p:nvPr/>
        </p:nvGrpSpPr>
        <p:grpSpPr>
          <a:xfrm>
            <a:off x="1004380" y="3822971"/>
            <a:ext cx="1388624" cy="515566"/>
            <a:chOff x="1186774" y="3827835"/>
            <a:chExt cx="5214026" cy="1308369"/>
          </a:xfrm>
        </p:grpSpPr>
        <p:cxnSp>
          <p:nvCxnSpPr>
            <p:cNvPr id="95" name="מחבר חץ ישר 94"/>
            <p:cNvCxnSpPr/>
            <p:nvPr/>
          </p:nvCxnSpPr>
          <p:spPr>
            <a:xfrm rot="5400000" flipH="1" flipV="1">
              <a:off x="547182" y="4467430"/>
              <a:ext cx="1298642" cy="19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מחבר ישר 95"/>
            <p:cNvCxnSpPr/>
            <p:nvPr/>
          </p:nvCxnSpPr>
          <p:spPr>
            <a:xfrm flipV="1">
              <a:off x="1186774" y="5126477"/>
              <a:ext cx="5214026" cy="97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189081" y="1"/>
            <a:ext cx="790919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State Transition Matrix or Final State Machine</a:t>
            </a:r>
            <a:endParaRPr lang="he-IL" dirty="0"/>
          </a:p>
        </p:txBody>
      </p:sp>
      <p:graphicFrame>
        <p:nvGraphicFramePr>
          <p:cNvPr id="4" name="טבלה 3"/>
          <p:cNvGraphicFramePr>
            <a:graphicFrameLocks noGrp="1"/>
          </p:cNvGraphicFramePr>
          <p:nvPr/>
        </p:nvGraphicFramePr>
        <p:xfrm>
          <a:off x="428528" y="1138136"/>
          <a:ext cx="5904178" cy="5029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257433"/>
                <a:gridCol w="775943"/>
                <a:gridCol w="744775"/>
                <a:gridCol w="903834"/>
                <a:gridCol w="996508"/>
                <a:gridCol w="1225685"/>
              </a:tblGrid>
              <a:tr h="642027"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 smtClean="0"/>
                        <a:t>Elevator </a:t>
                      </a:r>
                      <a:r>
                        <a:rPr lang="en-US" sz="1800" dirty="0" err="1" smtClean="0"/>
                        <a:t>Req</a:t>
                      </a:r>
                      <a:endParaRPr lang="he-IL" sz="18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 smtClean="0"/>
                        <a:t>Floor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Req</a:t>
                      </a:r>
                      <a:endParaRPr lang="he-IL" sz="18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BIT Failed</a:t>
                      </a:r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BIT Success</a:t>
                      </a:r>
                      <a:endParaRPr lang="he-IL" sz="1800" dirty="0" smtClean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600" dirty="0" smtClean="0"/>
                        <a:t>Init Complete</a:t>
                      </a:r>
                      <a:endParaRPr lang="he-IL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State*Event</a:t>
                      </a:r>
                      <a:endParaRPr lang="he-IL" dirty="0"/>
                    </a:p>
                  </a:txBody>
                  <a:tcPr marL="68580" marR="68580"/>
                </a:tc>
              </a:tr>
              <a:tr h="22568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Power Up</a:t>
                      </a:r>
                      <a:endParaRPr lang="he-IL" dirty="0"/>
                    </a:p>
                  </a:txBody>
                  <a:tcPr marL="68580" marR="68580"/>
                </a:tc>
              </a:tr>
              <a:tr h="28579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</a:t>
                      </a:r>
                      <a:endParaRPr lang="he-IL" dirty="0"/>
                    </a:p>
                  </a:txBody>
                  <a:tcPr marL="68580" marR="68580"/>
                </a:tc>
              </a:tr>
              <a:tr h="228634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2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USEr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Standaing</a:t>
                      </a:r>
                      <a:endParaRPr lang="he-IL" dirty="0"/>
                    </a:p>
                  </a:txBody>
                  <a:tcPr marL="68580" marR="68580"/>
                </a:tc>
              </a:tr>
              <a:tr h="32389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User Moving</a:t>
                      </a:r>
                      <a:endParaRPr lang="he-IL" dirty="0"/>
                    </a:p>
                  </a:txBody>
                  <a:tcPr marL="68580" marR="68580"/>
                </a:tc>
              </a:tr>
              <a:tr h="32389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Tec Block</a:t>
                      </a:r>
                      <a:endParaRPr lang="he-IL" dirty="0"/>
                    </a:p>
                  </a:txBody>
                  <a:tcPr marL="68580" marR="68580"/>
                </a:tc>
              </a:tr>
              <a:tr h="22863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Tec Moving</a:t>
                      </a:r>
                      <a:endParaRPr lang="he-IL" dirty="0"/>
                    </a:p>
                  </a:txBody>
                  <a:tcPr marL="68580" marR="68580"/>
                </a:tc>
              </a:tr>
              <a:tr h="22863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Tec SW</a:t>
                      </a:r>
                      <a:endParaRPr lang="he-IL" dirty="0"/>
                    </a:p>
                  </a:txBody>
                  <a:tcPr marL="68580" marR="68580"/>
                </a:tc>
              </a:tr>
              <a:tr h="22863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Crash</a:t>
                      </a:r>
                      <a:endParaRPr lang="he-IL" dirty="0"/>
                    </a:p>
                  </a:txBody>
                  <a:tcPr marL="68580" marR="68580"/>
                </a:tc>
              </a:tr>
              <a:tr h="22863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Rescue</a:t>
                      </a:r>
                      <a:endParaRPr lang="he-IL" dirty="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7405181" y="1186594"/>
          <a:ext cx="1342418" cy="52628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42418"/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State</a:t>
                      </a:r>
                      <a:r>
                        <a:rPr lang="en-US" sz="1600" baseline="0" dirty="0" smtClean="0"/>
                        <a:t> Functions</a:t>
                      </a:r>
                      <a:endParaRPr lang="he-IL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Power Up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BIT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User Standing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User Moving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Technician Block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Technician Move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Technician SW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Crash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Rescue</a:t>
                      </a:r>
                      <a:endParaRPr lang="he-IL" dirty="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6" name="טבלה 5"/>
          <p:cNvGraphicFramePr>
            <a:graphicFrameLocks noGrp="1"/>
          </p:cNvGraphicFramePr>
          <p:nvPr/>
        </p:nvGraphicFramePr>
        <p:xfrm>
          <a:off x="2327342" y="5350032"/>
          <a:ext cx="1579124" cy="138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9124"/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Event Transition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On Transition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Next</a:t>
                      </a:r>
                      <a:r>
                        <a:rPr lang="en-US" baseline="0" dirty="0" smtClean="0"/>
                        <a:t> Sate</a:t>
                      </a:r>
                      <a:endParaRPr lang="he-IL" dirty="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7" name="טבלה 6"/>
          <p:cNvGraphicFramePr>
            <a:graphicFrameLocks noGrp="1"/>
          </p:cNvGraphicFramePr>
          <p:nvPr/>
        </p:nvGraphicFramePr>
        <p:xfrm>
          <a:off x="7120648" y="5113324"/>
          <a:ext cx="1890407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890407"/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State Functions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On State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On Entry</a:t>
                      </a:r>
                      <a:endParaRPr lang="he-IL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On Exit</a:t>
                      </a:r>
                      <a:endParaRPr lang="he-IL" dirty="0"/>
                    </a:p>
                  </a:txBody>
                  <a:tcPr marL="68580" marR="68580"/>
                </a:tc>
              </a:tr>
            </a:tbl>
          </a:graphicData>
        </a:graphic>
      </p:graphicFrame>
      <p:cxnSp>
        <p:nvCxnSpPr>
          <p:cNvPr id="9" name="מחבר ישר 8"/>
          <p:cNvCxnSpPr/>
          <p:nvPr/>
        </p:nvCxnSpPr>
        <p:spPr>
          <a:xfrm rot="16200000" flipH="1">
            <a:off x="2750495" y="4216941"/>
            <a:ext cx="1955262" cy="3501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מחבר ישר 9"/>
          <p:cNvCxnSpPr/>
          <p:nvPr/>
        </p:nvCxnSpPr>
        <p:spPr>
          <a:xfrm rot="5400000">
            <a:off x="1512651" y="4212077"/>
            <a:ext cx="1994174" cy="32101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מחבר ישר 13"/>
          <p:cNvCxnSpPr/>
          <p:nvPr/>
        </p:nvCxnSpPr>
        <p:spPr>
          <a:xfrm rot="16200000" flipH="1">
            <a:off x="7929262" y="4101426"/>
            <a:ext cx="1877435" cy="21157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מחבר ישר 15"/>
          <p:cNvCxnSpPr/>
          <p:nvPr/>
        </p:nvCxnSpPr>
        <p:spPr>
          <a:xfrm rot="5400000">
            <a:off x="6353376" y="4096562"/>
            <a:ext cx="1848259" cy="2699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75" y="387350"/>
            <a:ext cx="86868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 code</a:t>
            </a:r>
            <a:endParaRPr lang="en-US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1575" y="982494"/>
            <a:ext cx="7343775" cy="5875505"/>
          </a:xfrm>
        </p:spPr>
        <p:txBody>
          <a:bodyPr>
            <a:normAutofit fontScale="62500" lnSpcReduction="20000"/>
          </a:bodyPr>
          <a:lstStyle/>
          <a:p>
            <a:pPr algn="l" rtl="0">
              <a:buNone/>
            </a:pPr>
            <a:r>
              <a:rPr lang="en-US" dirty="0" smtClean="0"/>
              <a:t>While (1)</a:t>
            </a:r>
          </a:p>
          <a:p>
            <a:pPr algn="l" rtl="0">
              <a:buNone/>
            </a:pPr>
            <a:r>
              <a:rPr lang="en-US" dirty="0" smtClean="0"/>
              <a:t>{   </a:t>
            </a:r>
          </a:p>
          <a:p>
            <a:pPr algn="l" rtl="0">
              <a:buNone/>
            </a:pPr>
            <a:r>
              <a:rPr lang="en-US" dirty="0" smtClean="0"/>
              <a:t>	STATES </a:t>
            </a:r>
            <a:r>
              <a:rPr lang="en-US" dirty="0" err="1" smtClean="0"/>
              <a:t>previousState</a:t>
            </a:r>
            <a:r>
              <a:rPr lang="en-US" dirty="0" smtClean="0"/>
              <a:t>;</a:t>
            </a:r>
          </a:p>
          <a:p>
            <a:pPr algn="l" rtl="0">
              <a:buNone/>
            </a:pPr>
            <a:r>
              <a:rPr lang="en-US" dirty="0" smtClean="0"/>
              <a:t>	event=</a:t>
            </a:r>
            <a:r>
              <a:rPr lang="en-US" dirty="0" err="1" smtClean="0"/>
              <a:t>waitEvent</a:t>
            </a:r>
            <a:r>
              <a:rPr lang="en-US" dirty="0" smtClean="0"/>
              <a:t>(</a:t>
            </a:r>
            <a:r>
              <a:rPr lang="en-US" dirty="0" err="1" smtClean="0"/>
              <a:t>timeOut</a:t>
            </a:r>
            <a:r>
              <a:rPr lang="en-US" dirty="0" smtClean="0"/>
              <a:t>);</a:t>
            </a:r>
          </a:p>
          <a:p>
            <a:pPr algn="l" rtl="0">
              <a:buNone/>
            </a:pPr>
            <a:r>
              <a:rPr lang="en-US" dirty="0" smtClean="0"/>
              <a:t>	if (</a:t>
            </a:r>
            <a:r>
              <a:rPr lang="en-US" dirty="0" err="1" smtClean="0"/>
              <a:t>timeOut</a:t>
            </a:r>
            <a:r>
              <a:rPr lang="en-US" dirty="0" smtClean="0"/>
              <a:t>) </a:t>
            </a:r>
            <a:r>
              <a:rPr lang="en-US" dirty="0" err="1" smtClean="0"/>
              <a:t>stateFunctions</a:t>
            </a:r>
            <a:r>
              <a:rPr lang="en-US" dirty="0" smtClean="0"/>
              <a:t>[</a:t>
            </a:r>
            <a:r>
              <a:rPr lang="en-US" dirty="0" err="1" smtClean="0"/>
              <a:t>currentState</a:t>
            </a:r>
            <a:r>
              <a:rPr lang="en-US" dirty="0" smtClean="0"/>
              <a:t>].</a:t>
            </a:r>
            <a:r>
              <a:rPr lang="en-US" dirty="0" err="1" smtClean="0"/>
              <a:t>m_onState</a:t>
            </a:r>
            <a:r>
              <a:rPr lang="en-US" dirty="0" smtClean="0"/>
              <a:t>();</a:t>
            </a:r>
          </a:p>
          <a:p>
            <a:pPr algn="l" rtl="0">
              <a:buNone/>
            </a:pPr>
            <a:r>
              <a:rPr lang="en-US" dirty="0" smtClean="0"/>
              <a:t>   else</a:t>
            </a:r>
          </a:p>
          <a:p>
            <a:pPr algn="l" rtl="0">
              <a:buNone/>
            </a:pPr>
            <a:r>
              <a:rPr lang="en-US" dirty="0" smtClean="0"/>
              <a:t>	{   </a:t>
            </a:r>
          </a:p>
          <a:p>
            <a:pPr algn="l" rtl="0">
              <a:buNone/>
            </a:pPr>
            <a:r>
              <a:rPr lang="en-US" dirty="0" smtClean="0"/>
              <a:t>  	   </a:t>
            </a:r>
            <a:r>
              <a:rPr lang="en-US" dirty="0" err="1" smtClean="0"/>
              <a:t>previousState</a:t>
            </a:r>
            <a:r>
              <a:rPr lang="en-US" dirty="0" smtClean="0"/>
              <a:t> =</a:t>
            </a:r>
            <a:r>
              <a:rPr lang="en-US" dirty="0" err="1" smtClean="0"/>
              <a:t>currentState</a:t>
            </a:r>
            <a:r>
              <a:rPr lang="en-US" dirty="0" smtClean="0"/>
              <a:t>;</a:t>
            </a:r>
          </a:p>
          <a:p>
            <a:pPr algn="l" rtl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currentState</a:t>
            </a:r>
            <a:r>
              <a:rPr lang="en-US" dirty="0" smtClean="0"/>
              <a:t>=STM[</a:t>
            </a:r>
            <a:r>
              <a:rPr lang="en-US" dirty="0" err="1" smtClean="0"/>
              <a:t>currentState</a:t>
            </a:r>
            <a:r>
              <a:rPr lang="en-US" dirty="0" smtClean="0"/>
              <a:t>][event].</a:t>
            </a:r>
            <a:r>
              <a:rPr lang="en-US" dirty="0" err="1" smtClean="0"/>
              <a:t>m_nextState</a:t>
            </a:r>
            <a:r>
              <a:rPr lang="en-US" dirty="0" smtClean="0"/>
              <a:t>;</a:t>
            </a:r>
          </a:p>
          <a:p>
            <a:pPr algn="l" rtl="0">
              <a:buNone/>
            </a:pPr>
            <a:r>
              <a:rPr lang="en-US" dirty="0" smtClean="0"/>
              <a:t>      if(</a:t>
            </a:r>
            <a:r>
              <a:rPr lang="en-US" dirty="0" err="1" smtClean="0"/>
              <a:t>previousState</a:t>
            </a:r>
            <a:r>
              <a:rPr lang="en-US" dirty="0" smtClean="0"/>
              <a:t>!=</a:t>
            </a:r>
            <a:r>
              <a:rPr lang="en-US" dirty="0" err="1" smtClean="0"/>
              <a:t>currentState</a:t>
            </a:r>
            <a:r>
              <a:rPr lang="en-US" dirty="0" smtClean="0"/>
              <a:t>)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State transition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occured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 rtl="0">
              <a:buNone/>
            </a:pPr>
            <a:r>
              <a:rPr lang="en-US" dirty="0" smtClean="0"/>
              <a:t>	   {</a:t>
            </a:r>
          </a:p>
          <a:p>
            <a:pPr algn="l" rtl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stateFunctions</a:t>
            </a:r>
            <a:r>
              <a:rPr lang="en-US" dirty="0" smtClean="0"/>
              <a:t>[</a:t>
            </a:r>
            <a:r>
              <a:rPr lang="en-US" dirty="0" err="1" smtClean="0"/>
              <a:t>previousState</a:t>
            </a:r>
            <a:r>
              <a:rPr lang="en-US" dirty="0" smtClean="0"/>
              <a:t>].</a:t>
            </a:r>
            <a:r>
              <a:rPr lang="en-US" dirty="0" err="1" smtClean="0"/>
              <a:t>m_onExit</a:t>
            </a:r>
            <a:r>
              <a:rPr lang="en-US" dirty="0" smtClean="0"/>
              <a:t>();</a:t>
            </a:r>
          </a:p>
          <a:p>
            <a:pPr algn="l" rtl="0">
              <a:buNone/>
            </a:pPr>
            <a:r>
              <a:rPr lang="en-US" dirty="0" smtClean="0"/>
              <a:t>		STM[</a:t>
            </a:r>
            <a:r>
              <a:rPr lang="en-US" dirty="0" err="1" smtClean="0"/>
              <a:t>previousState</a:t>
            </a:r>
            <a:r>
              <a:rPr lang="en-US" dirty="0" smtClean="0"/>
              <a:t>][event].</a:t>
            </a:r>
            <a:r>
              <a:rPr lang="en-US" dirty="0" err="1" smtClean="0"/>
              <a:t>m_TrasitionFunction</a:t>
            </a:r>
            <a:r>
              <a:rPr lang="en-US" dirty="0" smtClean="0"/>
              <a:t>();</a:t>
            </a:r>
          </a:p>
          <a:p>
            <a:pPr algn="l" rtl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stateFunctions</a:t>
            </a:r>
            <a:r>
              <a:rPr lang="en-US" dirty="0" smtClean="0"/>
              <a:t>[</a:t>
            </a:r>
            <a:r>
              <a:rPr lang="en-US" dirty="0" err="1" smtClean="0"/>
              <a:t>currentState</a:t>
            </a:r>
            <a:r>
              <a:rPr lang="en-US" dirty="0" smtClean="0"/>
              <a:t>].</a:t>
            </a:r>
            <a:r>
              <a:rPr lang="en-US" dirty="0" err="1" smtClean="0"/>
              <a:t>m_onEnter</a:t>
            </a:r>
            <a:r>
              <a:rPr lang="en-US" dirty="0" smtClean="0"/>
              <a:t>();</a:t>
            </a:r>
          </a:p>
          <a:p>
            <a:pPr algn="l" rtl="0">
              <a:buNone/>
            </a:pPr>
            <a:r>
              <a:rPr lang="en-US" dirty="0" smtClean="0"/>
              <a:t>	   }</a:t>
            </a:r>
          </a:p>
          <a:p>
            <a:pPr algn="l" rtl="0">
              <a:buNone/>
            </a:pPr>
            <a:r>
              <a:rPr lang="en-US" dirty="0" smtClean="0"/>
              <a:t>	}</a:t>
            </a:r>
          </a:p>
          <a:p>
            <a:pPr algn="l" rtl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2708275"/>
            <a:ext cx="4465638" cy="1143000"/>
          </a:xfrm>
          <a:noFill/>
        </p:spPr>
        <p:txBody>
          <a:bodyPr/>
          <a:lstStyle/>
          <a:p>
            <a:pPr algn="l" rtl="0" eaLnBrk="1" hangingPunct="1"/>
            <a:r>
              <a:rPr lang="en-US" dirty="0" smtClean="0"/>
              <a:t>Backup Slides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AutoShape 2"/>
          <p:cNvSpPr>
            <a:spLocks noChangeArrowheads="1"/>
          </p:cNvSpPr>
          <p:nvPr/>
        </p:nvSpPr>
        <p:spPr bwMode="auto">
          <a:xfrm>
            <a:off x="3816350" y="4005263"/>
            <a:ext cx="731838" cy="4572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chemeClr val="bg2">
                  <a:gamma/>
                  <a:shade val="33333"/>
                  <a:invGamma/>
                </a:schemeClr>
              </a:gs>
              <a:gs pos="100000">
                <a:schemeClr val="bg2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400">
                <a:solidFill>
                  <a:schemeClr val="bg1"/>
                </a:solidFill>
                <a:latin typeface="Arial Unicode MS" pitchFamily="34" charset="-128"/>
              </a:rPr>
              <a:t>Alpha</a:t>
            </a:r>
          </a:p>
        </p:txBody>
      </p:sp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3816350" y="4627563"/>
            <a:ext cx="731838" cy="457200"/>
          </a:xfrm>
          <a:prstGeom prst="roundRect">
            <a:avLst>
              <a:gd name="adj" fmla="val 0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he-IL" sz="1400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900114" y="260350"/>
            <a:ext cx="3024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5000">
                <a:solidFill>
                  <a:srgbClr val="D60093"/>
                </a:solidFill>
              </a:rPr>
              <a:t>Colors</a:t>
            </a:r>
          </a:p>
        </p:txBody>
      </p:sp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576264" y="2971800"/>
            <a:ext cx="731837" cy="457200"/>
          </a:xfrm>
          <a:prstGeom prst="roundRect">
            <a:avLst>
              <a:gd name="adj" fmla="val 8824"/>
            </a:avLst>
          </a:prstGeom>
          <a:solidFill>
            <a:srgbClr val="3366FF">
              <a:alpha val="50195"/>
            </a:srgb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576264" y="1819275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LU10</a:t>
            </a: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576264" y="2395538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539EB9"/>
          </a:solidFill>
          <a:ln w="31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algn="ctr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000">
                <a:solidFill>
                  <a:schemeClr val="bg1"/>
                </a:solidFill>
                <a:latin typeface="Verdana" pitchFamily="34" charset="0"/>
              </a:rPr>
              <a:t>Flow</a:t>
            </a:r>
          </a:p>
          <a:p>
            <a:pPr marL="342900" indent="-342900" algn="ctr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000">
                <a:solidFill>
                  <a:schemeClr val="bg1"/>
                </a:solidFill>
                <a:latin typeface="Verdana" pitchFamily="34" charset="0"/>
              </a:rPr>
              <a:t>Compiler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84889" y="1196975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Alpha</a:t>
            </a:r>
          </a:p>
        </p:txBody>
      </p:sp>
      <p:sp>
        <p:nvSpPr>
          <p:cNvPr id="28681" name="AutoShape 9"/>
          <p:cNvSpPr>
            <a:spLocks noChangeArrowheads="1"/>
          </p:cNvSpPr>
          <p:nvPr/>
        </p:nvSpPr>
        <p:spPr bwMode="auto">
          <a:xfrm>
            <a:off x="576264" y="5132388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7FB8CB">
              <a:alpha val="50195"/>
            </a:srgbClr>
          </a:solidFill>
          <a:ln w="3175" algn="ctr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328714" name="AutoShape 10"/>
          <p:cNvSpPr>
            <a:spLocks noChangeArrowheads="1"/>
          </p:cNvSpPr>
          <p:nvPr/>
        </p:nvSpPr>
        <p:spPr bwMode="auto">
          <a:xfrm>
            <a:off x="576264" y="1196975"/>
            <a:ext cx="731837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E9EFF"/>
              </a:gs>
              <a:gs pos="39999">
                <a:srgbClr val="85C2FF">
                  <a:alpha val="60001"/>
                </a:srgbClr>
              </a:gs>
              <a:gs pos="70000">
                <a:srgbClr val="C4D6EB">
                  <a:alpha val="30000"/>
                </a:srgbClr>
              </a:gs>
              <a:gs pos="100000">
                <a:srgbClr val="FFEBFA">
                  <a:alpha val="0"/>
                </a:srgbClr>
              </a:gs>
            </a:gsLst>
            <a:path path="rect">
              <a:fillToRect t="100000" r="100000"/>
            </a:path>
          </a:gradFill>
          <a:ln w="9525" algn="ctr">
            <a:noFill/>
            <a:round/>
            <a:headEnd/>
            <a:tailEnd/>
          </a:ln>
          <a:effectLst>
            <a:prstShdw prst="shdw17" dist="17961" dir="2700000">
              <a:srgbClr val="5E9E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Alpha</a:t>
            </a:r>
          </a:p>
        </p:txBody>
      </p:sp>
      <p:sp>
        <p:nvSpPr>
          <p:cNvPr id="28685" name="AutoShape 11"/>
          <p:cNvSpPr>
            <a:spLocks noChangeArrowheads="1"/>
          </p:cNvSpPr>
          <p:nvPr/>
        </p:nvSpPr>
        <p:spPr bwMode="auto">
          <a:xfrm>
            <a:off x="2700339" y="4581525"/>
            <a:ext cx="731837" cy="457200"/>
          </a:xfrm>
          <a:prstGeom prst="roundRect">
            <a:avLst>
              <a:gd name="adj" fmla="val 10139"/>
            </a:avLst>
          </a:prstGeom>
          <a:solidFill>
            <a:srgbClr val="FFFFB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sz="1600">
                <a:latin typeface="Times New Roman (Hebrew)" pitchFamily="18" charset="0"/>
              </a:rPr>
              <a:t>Alpha</a:t>
            </a:r>
          </a:p>
        </p:txBody>
      </p:sp>
      <p:sp>
        <p:nvSpPr>
          <p:cNvPr id="28686" name="AutoShape 12"/>
          <p:cNvSpPr>
            <a:spLocks noChangeArrowheads="1"/>
          </p:cNvSpPr>
          <p:nvPr/>
        </p:nvSpPr>
        <p:spPr bwMode="auto">
          <a:xfrm>
            <a:off x="2700339" y="3475038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FFFF0D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Alpha</a:t>
            </a:r>
          </a:p>
        </p:txBody>
      </p:sp>
      <p:sp>
        <p:nvSpPr>
          <p:cNvPr id="28687" name="AutoShape 13"/>
          <p:cNvSpPr>
            <a:spLocks noChangeArrowheads="1"/>
          </p:cNvSpPr>
          <p:nvPr/>
        </p:nvSpPr>
        <p:spPr bwMode="auto">
          <a:xfrm>
            <a:off x="1619250" y="1196975"/>
            <a:ext cx="731838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00FF00">
                  <a:alpha val="0"/>
                </a:srgbClr>
              </a:gs>
            </a:gsLst>
            <a:lin ang="18900000" scaled="1"/>
          </a:gradFill>
          <a:ln w="9525" algn="ctr">
            <a:noFill/>
            <a:round/>
            <a:headEnd/>
            <a:tailEnd/>
          </a:ln>
          <a:effectLst>
            <a:prstShdw prst="shdw17" dist="17961" dir="2700000">
              <a:srgbClr val="009900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900"/>
              <a:t>Alpha</a:t>
            </a:r>
          </a:p>
        </p:txBody>
      </p:sp>
      <p:sp>
        <p:nvSpPr>
          <p:cNvPr id="28688" name="AutoShape 14"/>
          <p:cNvSpPr>
            <a:spLocks noChangeArrowheads="1"/>
          </p:cNvSpPr>
          <p:nvPr/>
        </p:nvSpPr>
        <p:spPr bwMode="auto">
          <a:xfrm>
            <a:off x="2700339" y="1196975"/>
            <a:ext cx="731837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D"/>
              </a:gs>
              <a:gs pos="100000">
                <a:srgbClr val="FF9900"/>
              </a:gs>
            </a:gsLst>
            <a:lin ang="18900000" scaled="1"/>
          </a:gra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Alpha</a:t>
            </a:r>
          </a:p>
        </p:txBody>
      </p:sp>
      <p:sp>
        <p:nvSpPr>
          <p:cNvPr id="328719" name="Rectangle 15"/>
          <p:cNvSpPr>
            <a:spLocks noChangeArrowheads="1"/>
          </p:cNvSpPr>
          <p:nvPr/>
        </p:nvSpPr>
        <p:spPr bwMode="auto">
          <a:xfrm>
            <a:off x="1619250" y="1819275"/>
            <a:ext cx="731838" cy="457200"/>
          </a:xfrm>
          <a:prstGeom prst="rect">
            <a:avLst/>
          </a:prstGeom>
          <a:solidFill>
            <a:srgbClr val="00FF00">
              <a:alpha val="39999"/>
            </a:srgbClr>
          </a:solidFill>
          <a:ln w="571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Arial Unicode MS" pitchFamily="34" charset="-128"/>
              </a:rPr>
              <a:t>Alpha</a:t>
            </a:r>
          </a:p>
        </p:txBody>
      </p:sp>
      <p:sp>
        <p:nvSpPr>
          <p:cNvPr id="328720" name="Rectangle 16"/>
          <p:cNvSpPr>
            <a:spLocks noChangeArrowheads="1"/>
          </p:cNvSpPr>
          <p:nvPr/>
        </p:nvSpPr>
        <p:spPr bwMode="auto">
          <a:xfrm>
            <a:off x="1619250" y="2395538"/>
            <a:ext cx="731838" cy="457200"/>
          </a:xfrm>
          <a:prstGeom prst="rect">
            <a:avLst/>
          </a:prstGeom>
          <a:solidFill>
            <a:srgbClr val="00FF00">
              <a:alpha val="16862"/>
            </a:srgbClr>
          </a:solidFill>
          <a:ln w="57150" algn="ctr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0" hangingPunct="0"/>
            <a:endParaRPr lang="he-IL" sz="1200" b="1">
              <a:latin typeface="Arial Unicode MS" pitchFamily="34" charset="-128"/>
            </a:endParaRPr>
          </a:p>
        </p:txBody>
      </p:sp>
      <p:sp>
        <p:nvSpPr>
          <p:cNvPr id="328721" name="Rectangle 17"/>
          <p:cNvSpPr>
            <a:spLocks noChangeArrowheads="1"/>
          </p:cNvSpPr>
          <p:nvPr/>
        </p:nvSpPr>
        <p:spPr bwMode="auto">
          <a:xfrm>
            <a:off x="5075239" y="1819275"/>
            <a:ext cx="731837" cy="457200"/>
          </a:xfrm>
          <a:prstGeom prst="rect">
            <a:avLst/>
          </a:prstGeom>
          <a:solidFill>
            <a:srgbClr val="FF3300">
              <a:alpha val="47842"/>
            </a:srgbClr>
          </a:solidFill>
          <a:ln w="571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Arial Unicode MS" pitchFamily="34" charset="-128"/>
              </a:rPr>
              <a:t>Alpha</a:t>
            </a:r>
          </a:p>
        </p:txBody>
      </p:sp>
      <p:sp>
        <p:nvSpPr>
          <p:cNvPr id="28692" name="Text Box 18"/>
          <p:cNvSpPr txBox="1">
            <a:spLocks noChangeArrowheads="1"/>
          </p:cNvSpPr>
          <p:nvPr/>
        </p:nvSpPr>
        <p:spPr bwMode="auto">
          <a:xfrm>
            <a:off x="6084889" y="1819275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0" hangingPunct="0"/>
            <a:r>
              <a:rPr lang="en-US" sz="1400">
                <a:latin typeface="Arial Unicode MS" pitchFamily="34" charset="-128"/>
              </a:rPr>
              <a:t>Alpha</a:t>
            </a:r>
          </a:p>
        </p:txBody>
      </p:sp>
      <p:sp>
        <p:nvSpPr>
          <p:cNvPr id="28693" name="Rectangle 19"/>
          <p:cNvSpPr>
            <a:spLocks noChangeArrowheads="1"/>
          </p:cNvSpPr>
          <p:nvPr/>
        </p:nvSpPr>
        <p:spPr bwMode="auto">
          <a:xfrm>
            <a:off x="6084889" y="2395538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3200">
                <a:solidFill>
                  <a:srgbClr val="D60093"/>
                </a:solidFill>
              </a:rPr>
              <a:t>Alpha</a:t>
            </a:r>
          </a:p>
        </p:txBody>
      </p:sp>
      <p:sp>
        <p:nvSpPr>
          <p:cNvPr id="28694" name="Rectangle 20"/>
          <p:cNvSpPr>
            <a:spLocks noChangeArrowheads="1"/>
          </p:cNvSpPr>
          <p:nvPr/>
        </p:nvSpPr>
        <p:spPr bwMode="auto">
          <a:xfrm>
            <a:off x="2700339" y="5708650"/>
            <a:ext cx="731837" cy="457200"/>
          </a:xfrm>
          <a:prstGeom prst="rect">
            <a:avLst/>
          </a:prstGeom>
          <a:solidFill>
            <a:srgbClr val="F6FCA6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2400" b="1">
                <a:solidFill>
                  <a:srgbClr val="D60093"/>
                </a:solidFill>
              </a:rPr>
              <a:t>Alpha</a:t>
            </a:r>
          </a:p>
        </p:txBody>
      </p:sp>
      <p:sp>
        <p:nvSpPr>
          <p:cNvPr id="28695" name="Rectangle 21"/>
          <p:cNvSpPr>
            <a:spLocks noChangeArrowheads="1"/>
          </p:cNvSpPr>
          <p:nvPr/>
        </p:nvSpPr>
        <p:spPr bwMode="auto">
          <a:xfrm>
            <a:off x="3814764" y="1196975"/>
            <a:ext cx="731837" cy="457200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696" name="Rectangle 22"/>
          <p:cNvSpPr>
            <a:spLocks noChangeArrowheads="1"/>
          </p:cNvSpPr>
          <p:nvPr/>
        </p:nvSpPr>
        <p:spPr bwMode="auto">
          <a:xfrm>
            <a:off x="574675" y="4556125"/>
            <a:ext cx="731838" cy="4572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697" name="Freeform 23"/>
          <p:cNvSpPr>
            <a:spLocks/>
          </p:cNvSpPr>
          <p:nvPr/>
        </p:nvSpPr>
        <p:spPr bwMode="auto">
          <a:xfrm>
            <a:off x="2700339" y="5132388"/>
            <a:ext cx="731837" cy="457200"/>
          </a:xfrm>
          <a:custGeom>
            <a:avLst/>
            <a:gdLst>
              <a:gd name="T0" fmla="*/ 2147483647 w 1512"/>
              <a:gd name="T1" fmla="*/ 2147483647 h 1134"/>
              <a:gd name="T2" fmla="*/ 2147483647 w 1512"/>
              <a:gd name="T3" fmla="*/ 2147483647 h 1134"/>
              <a:gd name="T4" fmla="*/ 2147483647 w 1512"/>
              <a:gd name="T5" fmla="*/ 2147483647 h 1134"/>
              <a:gd name="T6" fmla="*/ 2147483647 w 1512"/>
              <a:gd name="T7" fmla="*/ 0 h 1134"/>
              <a:gd name="T8" fmla="*/ 2147483647 w 1512"/>
              <a:gd name="T9" fmla="*/ 0 h 1134"/>
              <a:gd name="T10" fmla="*/ 0 w 1512"/>
              <a:gd name="T11" fmla="*/ 2147483647 h 1134"/>
              <a:gd name="T12" fmla="*/ 0 w 1512"/>
              <a:gd name="T13" fmla="*/ 2147483647 h 1134"/>
              <a:gd name="T14" fmla="*/ 0 w 1512"/>
              <a:gd name="T15" fmla="*/ 2147483647 h 1134"/>
              <a:gd name="T16" fmla="*/ 2147483647 w 1512"/>
              <a:gd name="T17" fmla="*/ 2147483647 h 1134"/>
              <a:gd name="T18" fmla="*/ 2147483647 w 1512"/>
              <a:gd name="T19" fmla="*/ 2147483647 h 1134"/>
              <a:gd name="T20" fmla="*/ 2147483647 w 1512"/>
              <a:gd name="T21" fmla="*/ 2147483647 h 11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12"/>
              <a:gd name="T34" fmla="*/ 0 h 1134"/>
              <a:gd name="T35" fmla="*/ 1512 w 1512"/>
              <a:gd name="T36" fmla="*/ 1134 h 11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12" h="1134">
                <a:moveTo>
                  <a:pt x="1210" y="1134"/>
                </a:moveTo>
                <a:cubicBezTo>
                  <a:pt x="1377" y="1134"/>
                  <a:pt x="1512" y="999"/>
                  <a:pt x="1512" y="832"/>
                </a:cubicBezTo>
                <a:lnTo>
                  <a:pt x="1512" y="303"/>
                </a:lnTo>
                <a:cubicBezTo>
                  <a:pt x="1512" y="136"/>
                  <a:pt x="1377" y="0"/>
                  <a:pt x="1210" y="0"/>
                </a:cubicBez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832"/>
                </a:lnTo>
                <a:cubicBezTo>
                  <a:pt x="0" y="999"/>
                  <a:pt x="135" y="1134"/>
                  <a:pt x="302" y="1134"/>
                </a:cubicBezTo>
                <a:lnTo>
                  <a:pt x="1210" y="1134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698" name="Rectangle 24"/>
          <p:cNvSpPr>
            <a:spLocks noChangeArrowheads="1"/>
          </p:cNvSpPr>
          <p:nvPr/>
        </p:nvSpPr>
        <p:spPr bwMode="auto">
          <a:xfrm>
            <a:off x="2700339" y="4005263"/>
            <a:ext cx="731837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699" name="Rectangle 25"/>
          <p:cNvSpPr>
            <a:spLocks noChangeArrowheads="1"/>
          </p:cNvSpPr>
          <p:nvPr/>
        </p:nvSpPr>
        <p:spPr bwMode="auto">
          <a:xfrm>
            <a:off x="3816350" y="5132388"/>
            <a:ext cx="731838" cy="4572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700" name="Freeform 26"/>
          <p:cNvSpPr>
            <a:spLocks/>
          </p:cNvSpPr>
          <p:nvPr/>
        </p:nvSpPr>
        <p:spPr bwMode="auto">
          <a:xfrm>
            <a:off x="6084889" y="2971800"/>
            <a:ext cx="731837" cy="457200"/>
          </a:xfrm>
          <a:custGeom>
            <a:avLst/>
            <a:gdLst>
              <a:gd name="T0" fmla="*/ 2147483647 w 1512"/>
              <a:gd name="T1" fmla="*/ 2147483647 h 1133"/>
              <a:gd name="T2" fmla="*/ 2147483647 w 1512"/>
              <a:gd name="T3" fmla="*/ 2147483647 h 1133"/>
              <a:gd name="T4" fmla="*/ 2147483647 w 1512"/>
              <a:gd name="T5" fmla="*/ 2147483647 h 1133"/>
              <a:gd name="T6" fmla="*/ 2147483647 w 1512"/>
              <a:gd name="T7" fmla="*/ 2147483647 h 1133"/>
              <a:gd name="T8" fmla="*/ 2147483647 w 1512"/>
              <a:gd name="T9" fmla="*/ 0 h 1133"/>
              <a:gd name="T10" fmla="*/ 2147483647 w 1512"/>
              <a:gd name="T11" fmla="*/ 0 h 1133"/>
              <a:gd name="T12" fmla="*/ 2147483647 w 1512"/>
              <a:gd name="T13" fmla="*/ 0 h 1133"/>
              <a:gd name="T14" fmla="*/ 0 w 1512"/>
              <a:gd name="T15" fmla="*/ 2147483647 h 1133"/>
              <a:gd name="T16" fmla="*/ 0 w 1512"/>
              <a:gd name="T17" fmla="*/ 2147483647 h 1133"/>
              <a:gd name="T18" fmla="*/ 2147483647 w 1512"/>
              <a:gd name="T19" fmla="*/ 2147483647 h 1133"/>
              <a:gd name="T20" fmla="*/ 2147483647 w 1512"/>
              <a:gd name="T21" fmla="*/ 2147483647 h 1133"/>
              <a:gd name="T22" fmla="*/ 2147483647 w 1512"/>
              <a:gd name="T23" fmla="*/ 2147483647 h 11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512"/>
              <a:gd name="T37" fmla="*/ 0 h 1133"/>
              <a:gd name="T38" fmla="*/ 1512 w 1512"/>
              <a:gd name="T39" fmla="*/ 1133 h 113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512" h="1133">
                <a:moveTo>
                  <a:pt x="1210" y="1133"/>
                </a:moveTo>
                <a:cubicBezTo>
                  <a:pt x="1377" y="1133"/>
                  <a:pt x="1512" y="998"/>
                  <a:pt x="1512" y="831"/>
                </a:cubicBezTo>
                <a:lnTo>
                  <a:pt x="1512" y="302"/>
                </a:lnTo>
                <a:cubicBezTo>
                  <a:pt x="1512" y="135"/>
                  <a:pt x="1377" y="0"/>
                  <a:pt x="1210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831"/>
                </a:lnTo>
                <a:cubicBezTo>
                  <a:pt x="0" y="998"/>
                  <a:pt x="136" y="1133"/>
                  <a:pt x="303" y="1133"/>
                </a:cubicBezTo>
                <a:lnTo>
                  <a:pt x="1210" y="1133"/>
                </a:lnTo>
                <a:close/>
              </a:path>
            </a:pathLst>
          </a:custGeom>
          <a:noFill/>
          <a:ln w="15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701" name="Rectangle 27"/>
          <p:cNvSpPr>
            <a:spLocks noChangeArrowheads="1"/>
          </p:cNvSpPr>
          <p:nvPr/>
        </p:nvSpPr>
        <p:spPr bwMode="auto">
          <a:xfrm>
            <a:off x="6084889" y="2971802"/>
            <a:ext cx="731837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/>
            <a:r>
              <a:rPr lang="en-US" sz="700">
                <a:solidFill>
                  <a:srgbClr val="000000"/>
                </a:solidFill>
              </a:rPr>
              <a:t>Alpha</a:t>
            </a:r>
            <a:endParaRPr lang="en-US" sz="2800" b="1">
              <a:latin typeface="Times New Roman (Hebrew)" pitchFamily="18" charset="0"/>
            </a:endParaRPr>
          </a:p>
        </p:txBody>
      </p:sp>
      <p:sp>
        <p:nvSpPr>
          <p:cNvPr id="28702" name="Rectangle 28"/>
          <p:cNvSpPr>
            <a:spLocks noChangeArrowheads="1"/>
          </p:cNvSpPr>
          <p:nvPr/>
        </p:nvSpPr>
        <p:spPr bwMode="auto">
          <a:xfrm>
            <a:off x="5076825" y="3475038"/>
            <a:ext cx="731838" cy="4572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33" name="AutoShape 29"/>
          <p:cNvSpPr>
            <a:spLocks noChangeArrowheads="1"/>
          </p:cNvSpPr>
          <p:nvPr/>
        </p:nvSpPr>
        <p:spPr bwMode="auto">
          <a:xfrm>
            <a:off x="2700339" y="2395538"/>
            <a:ext cx="731837" cy="4572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6350" algn="ctr">
            <a:solidFill>
              <a:srgbClr val="488B9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he-IL" sz="1000">
              <a:latin typeface="Verdana" pitchFamily="34" charset="0"/>
            </a:endParaRPr>
          </a:p>
        </p:txBody>
      </p:sp>
      <p:sp>
        <p:nvSpPr>
          <p:cNvPr id="328734" name="Rectangle 30"/>
          <p:cNvSpPr>
            <a:spLocks noChangeArrowheads="1"/>
          </p:cNvSpPr>
          <p:nvPr/>
        </p:nvSpPr>
        <p:spPr bwMode="auto">
          <a:xfrm>
            <a:off x="574675" y="4005263"/>
            <a:ext cx="731838" cy="457200"/>
          </a:xfrm>
          <a:prstGeom prst="rect">
            <a:avLst/>
          </a:prstGeom>
          <a:solidFill>
            <a:srgbClr val="9DCACF"/>
          </a:solidFill>
          <a:ln w="6350" algn="ctr">
            <a:solidFill>
              <a:srgbClr val="488B9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328735" name="AutoShape 31"/>
          <p:cNvSpPr>
            <a:spLocks noChangeArrowheads="1"/>
          </p:cNvSpPr>
          <p:nvPr/>
        </p:nvSpPr>
        <p:spPr bwMode="auto">
          <a:xfrm>
            <a:off x="576264" y="5708650"/>
            <a:ext cx="731837" cy="457200"/>
          </a:xfrm>
          <a:prstGeom prst="roundRect">
            <a:avLst>
              <a:gd name="adj" fmla="val 50000"/>
            </a:avLst>
          </a:prstGeom>
          <a:solidFill>
            <a:srgbClr val="9DCACF"/>
          </a:solidFill>
          <a:ln w="6350" algn="ctr">
            <a:solidFill>
              <a:srgbClr val="488B9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328736" name="Rectangle 32"/>
          <p:cNvSpPr>
            <a:spLocks noChangeArrowheads="1"/>
          </p:cNvSpPr>
          <p:nvPr/>
        </p:nvSpPr>
        <p:spPr bwMode="auto">
          <a:xfrm>
            <a:off x="574675" y="3475038"/>
            <a:ext cx="731838" cy="457200"/>
          </a:xfrm>
          <a:prstGeom prst="rect">
            <a:avLst/>
          </a:prstGeom>
          <a:solidFill>
            <a:srgbClr val="9FC6FF"/>
          </a:solidFill>
          <a:ln w="6350" algn="ctr">
            <a:solidFill>
              <a:srgbClr val="0066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/>
          <a:lstStyle/>
          <a:p>
            <a:pPr algn="ctr" eaLnBrk="0" hangingPunct="0">
              <a:defRPr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328737" name="AutoShape 33"/>
          <p:cNvSpPr>
            <a:spLocks noChangeArrowheads="1"/>
          </p:cNvSpPr>
          <p:nvPr/>
        </p:nvSpPr>
        <p:spPr bwMode="auto">
          <a:xfrm>
            <a:off x="2700339" y="1819275"/>
            <a:ext cx="731837" cy="457200"/>
          </a:xfrm>
          <a:prstGeom prst="roundRect">
            <a:avLst>
              <a:gd name="adj" fmla="val 0"/>
            </a:avLst>
          </a:prstGeom>
          <a:solidFill>
            <a:srgbClr val="CCCC00"/>
          </a:solidFill>
          <a:ln w="6350" algn="ctr">
            <a:solidFill>
              <a:srgbClr val="488B9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28708" name="AutoShape 34"/>
          <p:cNvSpPr>
            <a:spLocks noChangeArrowheads="1"/>
          </p:cNvSpPr>
          <p:nvPr/>
        </p:nvSpPr>
        <p:spPr bwMode="auto">
          <a:xfrm>
            <a:off x="3816350" y="1819275"/>
            <a:ext cx="731838" cy="457200"/>
          </a:xfrm>
          <a:prstGeom prst="roundRect">
            <a:avLst>
              <a:gd name="adj" fmla="val 16667"/>
            </a:avLst>
          </a:prstGeom>
          <a:solidFill>
            <a:srgbClr val="CC99FF">
              <a:alpha val="50195"/>
            </a:srgbClr>
          </a:solidFill>
          <a:ln w="3175" algn="ctr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200">
                <a:latin typeface="Verdana" pitchFamily="34" charset="0"/>
              </a:rPr>
              <a:t>Alpha</a:t>
            </a:r>
          </a:p>
        </p:txBody>
      </p:sp>
      <p:sp>
        <p:nvSpPr>
          <p:cNvPr id="328739" name="AutoShape 35"/>
          <p:cNvSpPr>
            <a:spLocks noChangeArrowheads="1"/>
          </p:cNvSpPr>
          <p:nvPr/>
        </p:nvSpPr>
        <p:spPr bwMode="auto">
          <a:xfrm>
            <a:off x="5075239" y="1196975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FFCC99">
              <a:alpha val="0"/>
            </a:srgbClr>
          </a:solidFill>
          <a:ln w="9525" algn="ctr">
            <a:noFill/>
            <a:round/>
            <a:headEnd/>
            <a:tailEnd/>
          </a:ln>
          <a:effectLst>
            <a:prstShdw prst="shdw17" dist="17961" dir="2700000">
              <a:srgbClr val="FFCC99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Alpha</a:t>
            </a:r>
          </a:p>
        </p:txBody>
      </p:sp>
      <p:sp>
        <p:nvSpPr>
          <p:cNvPr id="328740" name="AutoShape 36"/>
          <p:cNvSpPr>
            <a:spLocks noChangeArrowheads="1"/>
          </p:cNvSpPr>
          <p:nvPr/>
        </p:nvSpPr>
        <p:spPr bwMode="auto">
          <a:xfrm>
            <a:off x="1619250" y="2971800"/>
            <a:ext cx="731838" cy="457200"/>
          </a:xfrm>
          <a:prstGeom prst="roundRect">
            <a:avLst>
              <a:gd name="adj" fmla="val 16667"/>
            </a:avLst>
          </a:prstGeom>
          <a:solidFill>
            <a:srgbClr val="6AF4E7">
              <a:alpha val="0"/>
            </a:srgbClr>
          </a:solidFill>
          <a:ln w="9525" algn="ctr">
            <a:noFill/>
            <a:round/>
            <a:headEnd/>
            <a:tailEnd/>
          </a:ln>
          <a:effectLst>
            <a:prstShdw prst="shdw17" dist="17961" dir="2700000">
              <a:srgbClr val="6AF4E7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1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Alpha</a:t>
            </a:r>
          </a:p>
        </p:txBody>
      </p:sp>
      <p:sp>
        <p:nvSpPr>
          <p:cNvPr id="28711" name="AutoShape 37"/>
          <p:cNvSpPr>
            <a:spLocks noChangeArrowheads="1"/>
          </p:cNvSpPr>
          <p:nvPr/>
        </p:nvSpPr>
        <p:spPr bwMode="auto">
          <a:xfrm>
            <a:off x="2700339" y="2971800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Alpha</a:t>
            </a:r>
          </a:p>
        </p:txBody>
      </p:sp>
      <p:sp>
        <p:nvSpPr>
          <p:cNvPr id="28712" name="AutoShape 38"/>
          <p:cNvSpPr>
            <a:spLocks noChangeArrowheads="1"/>
          </p:cNvSpPr>
          <p:nvPr/>
        </p:nvSpPr>
        <p:spPr bwMode="auto">
          <a:xfrm>
            <a:off x="5076825" y="4005263"/>
            <a:ext cx="731838" cy="457200"/>
          </a:xfrm>
          <a:prstGeom prst="roundRect">
            <a:avLst>
              <a:gd name="adj" fmla="val 9171"/>
            </a:avLst>
          </a:prstGeom>
          <a:solidFill>
            <a:srgbClr val="FFCC99">
              <a:alpha val="50195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 wrap="none" tIns="0"/>
          <a:lstStyle/>
          <a:p>
            <a:pPr marL="342900" indent="-342900" algn="ctr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000">
                <a:latin typeface="Verdana" pitchFamily="34" charset="0"/>
              </a:rPr>
              <a:t>Alpha</a:t>
            </a:r>
          </a:p>
        </p:txBody>
      </p:sp>
      <p:sp>
        <p:nvSpPr>
          <p:cNvPr id="28713" name="AutoShape 39"/>
          <p:cNvSpPr>
            <a:spLocks noChangeArrowheads="1"/>
          </p:cNvSpPr>
          <p:nvPr/>
        </p:nvSpPr>
        <p:spPr bwMode="auto">
          <a:xfrm>
            <a:off x="5075239" y="2395538"/>
            <a:ext cx="731837" cy="4572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900"/>
              <a:t>Alpha</a:t>
            </a:r>
          </a:p>
        </p:txBody>
      </p:sp>
      <p:sp>
        <p:nvSpPr>
          <p:cNvPr id="28714" name="AutoShape 40"/>
          <p:cNvSpPr>
            <a:spLocks noChangeArrowheads="1"/>
          </p:cNvSpPr>
          <p:nvPr/>
        </p:nvSpPr>
        <p:spPr bwMode="auto">
          <a:xfrm>
            <a:off x="5076825" y="2971800"/>
            <a:ext cx="731838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900"/>
              <a:t>Alpha</a:t>
            </a:r>
          </a:p>
        </p:txBody>
      </p:sp>
      <p:sp>
        <p:nvSpPr>
          <p:cNvPr id="28715" name="AutoShape 41"/>
          <p:cNvSpPr>
            <a:spLocks noChangeArrowheads="1"/>
          </p:cNvSpPr>
          <p:nvPr/>
        </p:nvSpPr>
        <p:spPr bwMode="auto">
          <a:xfrm>
            <a:off x="1619251" y="3500440"/>
            <a:ext cx="720725" cy="504825"/>
          </a:xfrm>
          <a:prstGeom prst="roundRect">
            <a:avLst>
              <a:gd name="adj" fmla="val 16667"/>
            </a:avLst>
          </a:prstGeom>
          <a:solidFill>
            <a:srgbClr val="539EB9"/>
          </a:solidFill>
          <a:ln w="3175" algn="ctr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 marL="342900" indent="-342900" algn="ctr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000">
                <a:solidFill>
                  <a:schemeClr val="bg1"/>
                </a:solidFill>
                <a:latin typeface="Verdana" pitchFamily="34" charset="0"/>
              </a:rPr>
              <a:t>Alpha</a:t>
            </a:r>
            <a:endParaRPr lang="en-US" sz="600">
              <a:solidFill>
                <a:schemeClr val="bg1"/>
              </a:solidFill>
              <a:latin typeface="Verdana" pitchFamily="34" charset="0"/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 flipH="1">
            <a:off x="5148264" y="4652965"/>
            <a:ext cx="936625" cy="936625"/>
            <a:chOff x="657" y="1570"/>
            <a:chExt cx="1541" cy="517"/>
          </a:xfrm>
        </p:grpSpPr>
        <p:sp>
          <p:nvSpPr>
            <p:cNvPr id="28739" name="PubRRectCallout"/>
            <p:cNvSpPr>
              <a:spLocks noEditPoints="1" noChangeArrowheads="1"/>
            </p:cNvSpPr>
            <p:nvPr/>
          </p:nvSpPr>
          <p:spPr bwMode="auto">
            <a:xfrm>
              <a:off x="657" y="1570"/>
              <a:ext cx="1541" cy="5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140 w 21600"/>
                <a:gd name="T16" fmla="*/ 125 h 21600"/>
                <a:gd name="T17" fmla="*/ 21404 w 21600"/>
                <a:gd name="T18" fmla="*/ 17088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532" y="0"/>
                  </a:moveTo>
                  <a:cubicBezTo>
                    <a:pt x="238" y="0"/>
                    <a:pt x="0" y="238"/>
                    <a:pt x="0" y="532"/>
                  </a:cubicBezTo>
                  <a:lnTo>
                    <a:pt x="0" y="16745"/>
                  </a:lnTo>
                  <a:cubicBezTo>
                    <a:pt x="0" y="17039"/>
                    <a:pt x="238" y="17277"/>
                    <a:pt x="532" y="17277"/>
                  </a:cubicBezTo>
                  <a:lnTo>
                    <a:pt x="2623" y="17277"/>
                  </a:lnTo>
                  <a:lnTo>
                    <a:pt x="0" y="21600"/>
                  </a:lnTo>
                  <a:lnTo>
                    <a:pt x="6515" y="17277"/>
                  </a:lnTo>
                  <a:lnTo>
                    <a:pt x="21016" y="17277"/>
                  </a:lnTo>
                  <a:cubicBezTo>
                    <a:pt x="21339" y="17277"/>
                    <a:pt x="21600" y="17039"/>
                    <a:pt x="21600" y="16745"/>
                  </a:cubicBezTo>
                  <a:lnTo>
                    <a:pt x="21600" y="532"/>
                  </a:lnTo>
                  <a:cubicBezTo>
                    <a:pt x="21600" y="238"/>
                    <a:pt x="21339" y="0"/>
                    <a:pt x="210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740" name="Text Box 44"/>
            <p:cNvSpPr txBox="1">
              <a:spLocks noChangeArrowheads="1"/>
            </p:cNvSpPr>
            <p:nvPr/>
          </p:nvSpPr>
          <p:spPr bwMode="auto">
            <a:xfrm>
              <a:off x="780" y="1663"/>
              <a:ext cx="1381" cy="1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767647"/>
                </a:gs>
              </a:gsLst>
              <a:lin ang="2700000" scaled="1"/>
            </a:gradFill>
            <a:ln w="0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sz="1200" dirty="0">
                  <a:latin typeface="Verdana" pitchFamily="34" charset="0"/>
                </a:rPr>
                <a:t>VoIP </a:t>
              </a:r>
            </a:p>
            <a:p>
              <a:pPr marL="342900" indent="-342900" eaLnBrk="0" hangingPunct="0"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sz="1200" dirty="0">
                  <a:latin typeface="Verdana" pitchFamily="34" charset="0"/>
                </a:rPr>
                <a:t>/</a:t>
              </a:r>
              <a:r>
                <a:rPr lang="en-US" sz="1200" dirty="0" err="1">
                  <a:latin typeface="Verdana" pitchFamily="34" charset="0"/>
                </a:rPr>
                <a:t>Avi</a:t>
              </a:r>
              <a:endParaRPr lang="en-US" sz="1200" dirty="0">
                <a:latin typeface="Verdana" pitchFamily="34" charset="0"/>
              </a:endParaRPr>
            </a:p>
          </p:txBody>
        </p:sp>
      </p:grpSp>
      <p:sp>
        <p:nvSpPr>
          <p:cNvPr id="328749" name="Rectangle 45"/>
          <p:cNvSpPr>
            <a:spLocks noChangeArrowheads="1"/>
          </p:cNvSpPr>
          <p:nvPr/>
        </p:nvSpPr>
        <p:spPr bwMode="auto">
          <a:xfrm>
            <a:off x="8982170" y="3778251"/>
            <a:ext cx="186012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endParaRPr lang="he-IL" sz="1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8751" name="Rectangle 47"/>
          <p:cNvSpPr>
            <a:spLocks noChangeArrowheads="1"/>
          </p:cNvSpPr>
          <p:nvPr/>
        </p:nvSpPr>
        <p:spPr bwMode="auto">
          <a:xfrm>
            <a:off x="6508751" y="939802"/>
            <a:ext cx="1014413" cy="49213"/>
          </a:xfrm>
          <a:prstGeom prst="rect">
            <a:avLst/>
          </a:prstGeom>
          <a:gradFill rotWithShape="0">
            <a:gsLst>
              <a:gs pos="0">
                <a:srgbClr val="766C70"/>
              </a:gs>
              <a:gs pos="50000">
                <a:srgbClr val="FEEAF3"/>
              </a:gs>
              <a:gs pos="100000">
                <a:srgbClr val="766C70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28752" name="Rectangle 48"/>
          <p:cNvSpPr>
            <a:spLocks noGrp="1" noChangeArrowheads="1"/>
          </p:cNvSpPr>
          <p:nvPr>
            <p:ph type="title"/>
          </p:nvPr>
        </p:nvSpPr>
        <p:spPr>
          <a:xfrm>
            <a:off x="6588125" y="5084765"/>
            <a:ext cx="1009650" cy="433387"/>
          </a:xfrm>
          <a:solidFill>
            <a:srgbClr val="85C4C1"/>
          </a:solidFill>
          <a:effectLst>
            <a:outerShdw dist="107763" dir="2700000" algn="ctr" rotWithShape="0">
              <a:srgbClr val="009688"/>
            </a:outerShdw>
          </a:effectLst>
        </p:spPr>
        <p:txBody>
          <a:bodyPr lIns="92075" tIns="46038" rIns="92075" bIns="46038">
            <a:normAutofit fontScale="90000"/>
          </a:bodyPr>
          <a:lstStyle/>
          <a:p>
            <a:pPr algn="l" rtl="0" eaLnBrk="1" hangingPunct="1">
              <a:lnSpc>
                <a:spcPct val="94000"/>
              </a:lnSpc>
              <a:defRPr/>
            </a:pPr>
            <a:r>
              <a:rPr lang="en-US" sz="4000" dirty="0" smtClean="0"/>
              <a:t>LER </a:t>
            </a:r>
          </a:p>
        </p:txBody>
      </p:sp>
      <p:sp>
        <p:nvSpPr>
          <p:cNvPr id="328753" name="AutoShape 49"/>
          <p:cNvSpPr>
            <a:spLocks noChangeArrowheads="1"/>
          </p:cNvSpPr>
          <p:nvPr/>
        </p:nvSpPr>
        <p:spPr bwMode="auto">
          <a:xfrm>
            <a:off x="6516689" y="4437063"/>
            <a:ext cx="1150937" cy="487362"/>
          </a:xfrm>
          <a:prstGeom prst="roundRect">
            <a:avLst>
              <a:gd name="adj" fmla="val 16657"/>
            </a:avLst>
          </a:prstGeom>
          <a:gradFill rotWithShape="0">
            <a:gsLst>
              <a:gs pos="0">
                <a:srgbClr val="FF0000">
                  <a:gamma/>
                  <a:tint val="0"/>
                  <a:invGamma/>
                </a:srgbClr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27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algn="ctr" eaLnBrk="0" hangingPunct="0">
              <a:defRPr/>
            </a:pPr>
            <a:r>
              <a: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Alpha</a:t>
            </a:r>
          </a:p>
        </p:txBody>
      </p:sp>
      <p:sp>
        <p:nvSpPr>
          <p:cNvPr id="328754" name="Rectangle 50"/>
          <p:cNvSpPr>
            <a:spLocks noChangeArrowheads="1"/>
          </p:cNvSpPr>
          <p:nvPr/>
        </p:nvSpPr>
        <p:spPr bwMode="auto">
          <a:xfrm>
            <a:off x="8005764" y="3873502"/>
            <a:ext cx="1008062" cy="3460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9804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9804"/>
                  <a:invGamma/>
                </a:schemeClr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/>
          </a:p>
        </p:txBody>
      </p:sp>
      <p:sp>
        <p:nvSpPr>
          <p:cNvPr id="28722" name="Rectangle 51"/>
          <p:cNvSpPr>
            <a:spLocks noChangeArrowheads="1"/>
          </p:cNvSpPr>
          <p:nvPr/>
        </p:nvSpPr>
        <p:spPr bwMode="auto">
          <a:xfrm>
            <a:off x="6510338" y="704850"/>
            <a:ext cx="685800" cy="152400"/>
          </a:xfrm>
          <a:prstGeom prst="rect">
            <a:avLst/>
          </a:prstGeom>
          <a:gradFill rotWithShape="0">
            <a:gsLst>
              <a:gs pos="0">
                <a:srgbClr val="667666"/>
              </a:gs>
              <a:gs pos="50000">
                <a:srgbClr val="DDFFDD"/>
              </a:gs>
              <a:gs pos="100000">
                <a:srgbClr val="6676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23" name="Rectangle 52"/>
          <p:cNvSpPr>
            <a:spLocks noChangeArrowheads="1"/>
          </p:cNvSpPr>
          <p:nvPr/>
        </p:nvSpPr>
        <p:spPr bwMode="auto">
          <a:xfrm flipV="1">
            <a:off x="6564313" y="1050925"/>
            <a:ext cx="990600" cy="152400"/>
          </a:xfrm>
          <a:prstGeom prst="rect">
            <a:avLst/>
          </a:prstGeom>
          <a:gradFill rotWithShape="0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28757" name="AutoShape 53"/>
          <p:cNvSpPr>
            <a:spLocks noChangeArrowheads="1"/>
          </p:cNvSpPr>
          <p:nvPr/>
        </p:nvSpPr>
        <p:spPr bwMode="auto">
          <a:xfrm>
            <a:off x="6948488" y="2852738"/>
            <a:ext cx="1306512" cy="450850"/>
          </a:xfrm>
          <a:prstGeom prst="roundRect">
            <a:avLst>
              <a:gd name="adj" fmla="val 16657"/>
            </a:avLst>
          </a:prstGeom>
          <a:gradFill rotWithShape="0">
            <a:gsLst>
              <a:gs pos="0">
                <a:srgbClr val="FFD8C9"/>
              </a:gs>
              <a:gs pos="100000">
                <a:srgbClr val="FFD8C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27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D8C9"/>
            </a:extrusionClr>
          </a:sp3d>
        </p:spPr>
        <p:txBody>
          <a:bodyPr wrap="none" lIns="92075" tIns="46038" rIns="92075" bIns="46038">
            <a:flatTx/>
          </a:bodyPr>
          <a:lstStyle/>
          <a:p>
            <a:pPr algn="ctr" eaLnBrk="0" hangingPunct="0">
              <a:defRPr/>
            </a:pPr>
            <a:r>
              <a:rPr lang="en-US" sz="16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Alpha</a:t>
            </a:r>
          </a:p>
        </p:txBody>
      </p:sp>
      <p:sp>
        <p:nvSpPr>
          <p:cNvPr id="328758" name="AutoShape 54"/>
          <p:cNvSpPr>
            <a:spLocks noChangeArrowheads="1"/>
          </p:cNvSpPr>
          <p:nvPr/>
        </p:nvSpPr>
        <p:spPr bwMode="auto">
          <a:xfrm>
            <a:off x="3779838" y="2420938"/>
            <a:ext cx="838200" cy="457200"/>
          </a:xfrm>
          <a:prstGeom prst="roundRect">
            <a:avLst>
              <a:gd name="adj" fmla="val 16667"/>
            </a:avLst>
          </a:prstGeom>
          <a:solidFill>
            <a:srgbClr val="CCFFCC">
              <a:alpha val="89999"/>
            </a:srgbClr>
          </a:solidFill>
          <a:ln w="12700" algn="ctr">
            <a:noFill/>
            <a:prstDash val="sysDot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900" b="1">
                <a:solidFill>
                  <a:srgbClr val="000000"/>
                </a:solidFill>
              </a:rPr>
              <a:t>Call Control</a:t>
            </a:r>
          </a:p>
        </p:txBody>
      </p:sp>
      <p:sp>
        <p:nvSpPr>
          <p:cNvPr id="328759" name="AutoShape 55"/>
          <p:cNvSpPr>
            <a:spLocks noChangeArrowheads="1"/>
          </p:cNvSpPr>
          <p:nvPr/>
        </p:nvSpPr>
        <p:spPr bwMode="auto">
          <a:xfrm>
            <a:off x="3779839" y="2924177"/>
            <a:ext cx="86360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rgbClr val="CACADC"/>
              </a:gs>
            </a:gsLst>
            <a:path path="rect">
              <a:fillToRect r="100000" b="100000"/>
            </a:path>
          </a:gradFill>
          <a:ln w="3175" algn="ctr">
            <a:noFill/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/>
          <a:lstStyle/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1200">
                <a:latin typeface="Verdana" pitchFamily="34" charset="0"/>
              </a:rPr>
              <a:t>Alpha</a:t>
            </a:r>
          </a:p>
        </p:txBody>
      </p:sp>
      <p:sp>
        <p:nvSpPr>
          <p:cNvPr id="28727" name="Rectangle 56"/>
          <p:cNvSpPr>
            <a:spLocks noChangeArrowheads="1"/>
          </p:cNvSpPr>
          <p:nvPr/>
        </p:nvSpPr>
        <p:spPr bwMode="auto">
          <a:xfrm>
            <a:off x="3779839" y="3500438"/>
            <a:ext cx="1008062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728" name="AutoShape 57"/>
          <p:cNvSpPr>
            <a:spLocks noChangeArrowheads="1"/>
          </p:cNvSpPr>
          <p:nvPr/>
        </p:nvSpPr>
        <p:spPr bwMode="auto">
          <a:xfrm>
            <a:off x="3924301" y="3573465"/>
            <a:ext cx="576263" cy="312737"/>
          </a:xfrm>
          <a:prstGeom prst="roundRect">
            <a:avLst>
              <a:gd name="adj" fmla="val 16667"/>
            </a:avLst>
          </a:prstGeom>
          <a:solidFill>
            <a:srgbClr val="CC99FF">
              <a:alpha val="50195"/>
            </a:srgbClr>
          </a:solidFill>
          <a:ln w="3175" algn="ctr">
            <a:noFill/>
            <a:round/>
            <a:headEnd/>
            <a:tailEnd/>
          </a:ln>
          <a:effectLst>
            <a:prstShdw prst="shdw17" dist="17961" dir="13500000">
              <a:srgbClr val="7A5C99"/>
            </a:prstShdw>
          </a:effectLst>
        </p:spPr>
        <p:txBody>
          <a:bodyPr wrap="none"/>
          <a:lstStyle/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None/>
            </a:pPr>
            <a:r>
              <a:rPr lang="en-US" sz="1200">
                <a:latin typeface="Verdana" pitchFamily="34" charset="0"/>
              </a:rPr>
              <a:t>Alpha</a:t>
            </a:r>
          </a:p>
        </p:txBody>
      </p:sp>
      <p:sp>
        <p:nvSpPr>
          <p:cNvPr id="28729" name="Rectangle 58"/>
          <p:cNvSpPr>
            <a:spLocks noChangeArrowheads="1"/>
          </p:cNvSpPr>
          <p:nvPr/>
        </p:nvSpPr>
        <p:spPr bwMode="auto">
          <a:xfrm>
            <a:off x="1579563" y="4189415"/>
            <a:ext cx="831850" cy="350837"/>
          </a:xfrm>
          <a:prstGeom prst="rect">
            <a:avLst/>
          </a:prstGeom>
          <a:solidFill>
            <a:srgbClr val="294B7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30" name="Rectangle 59"/>
          <p:cNvSpPr>
            <a:spLocks noChangeArrowheads="1"/>
          </p:cNvSpPr>
          <p:nvPr/>
        </p:nvSpPr>
        <p:spPr bwMode="auto">
          <a:xfrm>
            <a:off x="1673225" y="4802190"/>
            <a:ext cx="857250" cy="498475"/>
          </a:xfrm>
          <a:prstGeom prst="rect">
            <a:avLst/>
          </a:prstGeom>
          <a:solidFill>
            <a:srgbClr val="9B5CE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31" name="Rectangle 60"/>
          <p:cNvSpPr>
            <a:spLocks noChangeArrowheads="1"/>
          </p:cNvSpPr>
          <p:nvPr/>
        </p:nvSpPr>
        <p:spPr bwMode="auto">
          <a:xfrm>
            <a:off x="1612901" y="5440363"/>
            <a:ext cx="714375" cy="342900"/>
          </a:xfrm>
          <a:prstGeom prst="rect">
            <a:avLst/>
          </a:prstGeom>
          <a:solidFill>
            <a:srgbClr val="9BC0E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32" name="Rectangle 61"/>
          <p:cNvSpPr>
            <a:spLocks noChangeArrowheads="1"/>
          </p:cNvSpPr>
          <p:nvPr/>
        </p:nvSpPr>
        <p:spPr bwMode="auto">
          <a:xfrm>
            <a:off x="1598613" y="5867402"/>
            <a:ext cx="785812" cy="436563"/>
          </a:xfrm>
          <a:prstGeom prst="rect">
            <a:avLst/>
          </a:prstGeom>
          <a:solidFill>
            <a:srgbClr val="D4D0C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28766" name="Rectangle 62"/>
          <p:cNvSpPr>
            <a:spLocks noChangeArrowheads="1"/>
          </p:cNvSpPr>
          <p:nvPr/>
        </p:nvSpPr>
        <p:spPr bwMode="auto">
          <a:xfrm>
            <a:off x="7878764" y="731838"/>
            <a:ext cx="984250" cy="27622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9804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9804"/>
                  <a:invGamma/>
                </a:schemeClr>
              </a:gs>
            </a:gsLst>
            <a:lin ang="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/>
          </a:p>
        </p:txBody>
      </p:sp>
      <p:sp>
        <p:nvSpPr>
          <p:cNvPr id="328767" name="Rectangle 63"/>
          <p:cNvSpPr>
            <a:spLocks noChangeArrowheads="1"/>
          </p:cNvSpPr>
          <p:nvPr/>
        </p:nvSpPr>
        <p:spPr bwMode="auto">
          <a:xfrm>
            <a:off x="7918451" y="1125540"/>
            <a:ext cx="1008063" cy="155575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9804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9804"/>
                  <a:invGamma/>
                </a:schemeClr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he-IL"/>
          </a:p>
        </p:txBody>
      </p:sp>
      <p:sp>
        <p:nvSpPr>
          <p:cNvPr id="28735" name="Rectangle 64"/>
          <p:cNvSpPr>
            <a:spLocks noChangeArrowheads="1"/>
          </p:cNvSpPr>
          <p:nvPr/>
        </p:nvSpPr>
        <p:spPr bwMode="auto">
          <a:xfrm>
            <a:off x="7862889" y="493713"/>
            <a:ext cx="946150" cy="127000"/>
          </a:xfrm>
          <a:prstGeom prst="rect">
            <a:avLst/>
          </a:prstGeom>
          <a:gradFill rotWithShape="1">
            <a:gsLst>
              <a:gs pos="0">
                <a:srgbClr val="482B6E"/>
              </a:gs>
              <a:gs pos="50000">
                <a:srgbClr val="9B5CED"/>
              </a:gs>
              <a:gs pos="100000">
                <a:srgbClr val="482B6E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36" name="Rectangle 65"/>
          <p:cNvSpPr>
            <a:spLocks noChangeArrowheads="1"/>
          </p:cNvSpPr>
          <p:nvPr/>
        </p:nvSpPr>
        <p:spPr bwMode="auto">
          <a:xfrm>
            <a:off x="6281738" y="458790"/>
            <a:ext cx="946150" cy="168275"/>
          </a:xfrm>
          <a:prstGeom prst="rect">
            <a:avLst/>
          </a:prstGeom>
          <a:gradFill rotWithShape="1">
            <a:gsLst>
              <a:gs pos="0">
                <a:srgbClr val="5E4776"/>
              </a:gs>
              <a:gs pos="50000">
                <a:srgbClr val="CC99FF"/>
              </a:gs>
              <a:gs pos="100000">
                <a:srgbClr val="5E477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737" name="Rectangle 67"/>
          <p:cNvSpPr>
            <a:spLocks noChangeArrowheads="1"/>
          </p:cNvSpPr>
          <p:nvPr/>
        </p:nvSpPr>
        <p:spPr bwMode="auto">
          <a:xfrm>
            <a:off x="7883526" y="284163"/>
            <a:ext cx="946150" cy="127000"/>
          </a:xfrm>
          <a:prstGeom prst="rect">
            <a:avLst/>
          </a:prstGeom>
          <a:gradFill rotWithShape="1">
            <a:gsLst>
              <a:gs pos="0">
                <a:srgbClr val="475E76"/>
              </a:gs>
              <a:gs pos="5000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8738" name="Rectangle 68"/>
          <p:cNvSpPr>
            <a:spLocks noChangeArrowheads="1"/>
          </p:cNvSpPr>
          <p:nvPr/>
        </p:nvSpPr>
        <p:spPr bwMode="auto">
          <a:xfrm>
            <a:off x="6715125" y="1304927"/>
            <a:ext cx="831850" cy="182563"/>
          </a:xfrm>
          <a:prstGeom prst="rect">
            <a:avLst/>
          </a:prstGeom>
          <a:gradFill rotWithShape="1">
            <a:gsLst>
              <a:gs pos="0">
                <a:srgbClr val="294B71"/>
              </a:gs>
              <a:gs pos="50000">
                <a:srgbClr val="6A819C"/>
              </a:gs>
              <a:gs pos="100000">
                <a:srgbClr val="294B7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67" name="קבוצה 66"/>
          <p:cNvGrpSpPr/>
          <p:nvPr/>
        </p:nvGrpSpPr>
        <p:grpSpPr>
          <a:xfrm>
            <a:off x="7929586" y="4500570"/>
            <a:ext cx="1039647" cy="1422658"/>
            <a:chOff x="3818105" y="1342414"/>
            <a:chExt cx="4499044" cy="5223756"/>
          </a:xfrm>
        </p:grpSpPr>
        <p:sp>
          <p:nvSpPr>
            <p:cNvPr id="68" name="מלבן מעוגל 67"/>
            <p:cNvSpPr/>
            <p:nvPr/>
          </p:nvSpPr>
          <p:spPr>
            <a:xfrm>
              <a:off x="5588540" y="1342418"/>
              <a:ext cx="2721312" cy="242218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69" name="מלבן מעוגל 68"/>
            <p:cNvSpPr/>
            <p:nvPr/>
          </p:nvSpPr>
          <p:spPr>
            <a:xfrm>
              <a:off x="5989807" y="1627762"/>
              <a:ext cx="2089013" cy="88521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56838" y="1890409"/>
              <a:ext cx="1000308" cy="3955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Standing</a:t>
              </a:r>
              <a:endParaRPr lang="he-IL" sz="1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62372" y="1342414"/>
              <a:ext cx="2115767" cy="395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 anchor="ctr" anchorCtr="1">
              <a:spAutoFit/>
            </a:bodyPr>
            <a:lstStyle/>
            <a:p>
              <a:pPr algn="l" rtl="0"/>
              <a:r>
                <a:rPr lang="en-US" sz="100" dirty="0" smtClean="0">
                  <a:solidFill>
                    <a:schemeClr val="tx1">
                      <a:lumMod val="75000"/>
                    </a:schemeClr>
                  </a:solidFill>
                </a:rPr>
                <a:t>Operational (User)</a:t>
              </a:r>
              <a:endParaRPr lang="he-IL" sz="1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2" name="מלבן מעוגל 71"/>
            <p:cNvSpPr/>
            <p:nvPr/>
          </p:nvSpPr>
          <p:spPr>
            <a:xfrm>
              <a:off x="5260232" y="3998069"/>
              <a:ext cx="3056917" cy="256810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16124" y="4092099"/>
              <a:ext cx="1055808" cy="3955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Technician</a:t>
              </a:r>
              <a:endParaRPr lang="he-IL" sz="100" dirty="0"/>
            </a:p>
          </p:txBody>
        </p:sp>
        <p:sp>
          <p:nvSpPr>
            <p:cNvPr id="74" name="מלבן מעוגל 73"/>
            <p:cNvSpPr/>
            <p:nvPr/>
          </p:nvSpPr>
          <p:spPr>
            <a:xfrm>
              <a:off x="3818105" y="3514929"/>
              <a:ext cx="1050587" cy="88521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23574" y="3680300"/>
              <a:ext cx="979497" cy="3955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Rescue</a:t>
              </a:r>
              <a:endParaRPr lang="he-IL" sz="100" dirty="0"/>
            </a:p>
          </p:txBody>
        </p:sp>
        <p:sp>
          <p:nvSpPr>
            <p:cNvPr id="76" name="מלבן מעוגל 75"/>
            <p:cNvSpPr/>
            <p:nvPr/>
          </p:nvSpPr>
          <p:spPr>
            <a:xfrm>
              <a:off x="7054985" y="2772390"/>
              <a:ext cx="1050587" cy="88521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110182" y="3035035"/>
              <a:ext cx="972561" cy="3955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Moving</a:t>
              </a:r>
              <a:endParaRPr lang="he-IL" sz="100" dirty="0"/>
            </a:p>
          </p:txBody>
        </p:sp>
        <p:sp>
          <p:nvSpPr>
            <p:cNvPr id="78" name="מלבן מעוגל 77"/>
            <p:cNvSpPr/>
            <p:nvPr/>
          </p:nvSpPr>
          <p:spPr>
            <a:xfrm>
              <a:off x="5537470" y="4192621"/>
              <a:ext cx="1050587" cy="88521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81243" y="4328807"/>
              <a:ext cx="984924" cy="50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Lock Movement</a:t>
              </a:r>
              <a:endParaRPr lang="he-IL" sz="100" dirty="0"/>
            </a:p>
          </p:txBody>
        </p:sp>
        <p:sp>
          <p:nvSpPr>
            <p:cNvPr id="80" name="מלבן מעוגל 79"/>
            <p:cNvSpPr/>
            <p:nvPr/>
          </p:nvSpPr>
          <p:spPr>
            <a:xfrm>
              <a:off x="7016075" y="5035685"/>
              <a:ext cx="1050587" cy="88521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024671" y="5162144"/>
              <a:ext cx="972565" cy="4520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Enable </a:t>
              </a:r>
            </a:p>
            <a:p>
              <a:pPr algn="l" rtl="0"/>
              <a:r>
                <a:rPr lang="en-US" sz="100" dirty="0" smtClean="0"/>
                <a:t>Move</a:t>
              </a:r>
              <a:endParaRPr lang="he-IL" sz="100" dirty="0"/>
            </a:p>
          </p:txBody>
        </p:sp>
        <p:grpSp>
          <p:nvGrpSpPr>
            <p:cNvPr id="82" name="קבוצה 53"/>
            <p:cNvGrpSpPr/>
            <p:nvPr/>
          </p:nvGrpSpPr>
          <p:grpSpPr>
            <a:xfrm rot="5400000">
              <a:off x="4474717" y="2016067"/>
              <a:ext cx="1235423" cy="1794756"/>
              <a:chOff x="1186774" y="3827835"/>
              <a:chExt cx="5214026" cy="1308369"/>
            </a:xfrm>
          </p:grpSpPr>
          <p:cxnSp>
            <p:nvCxnSpPr>
              <p:cNvPr id="97" name="מחבר חץ ישר 96"/>
              <p:cNvCxnSpPr/>
              <p:nvPr/>
            </p:nvCxnSpPr>
            <p:spPr>
              <a:xfrm rot="5400000" flipH="1" flipV="1">
                <a:off x="547182" y="4467430"/>
                <a:ext cx="1298642" cy="1945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מחבר ישר 97"/>
              <p:cNvCxnSpPr/>
              <p:nvPr/>
            </p:nvCxnSpPr>
            <p:spPr>
              <a:xfrm flipV="1">
                <a:off x="1186774" y="5126477"/>
                <a:ext cx="5214026" cy="972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3" name="קבוצה 60"/>
            <p:cNvGrpSpPr/>
            <p:nvPr/>
          </p:nvGrpSpPr>
          <p:grpSpPr>
            <a:xfrm rot="16200000">
              <a:off x="4871194" y="2470921"/>
              <a:ext cx="1420106" cy="1459151"/>
              <a:chOff x="1186774" y="3827835"/>
              <a:chExt cx="5214026" cy="1308369"/>
            </a:xfrm>
          </p:grpSpPr>
          <p:cxnSp>
            <p:nvCxnSpPr>
              <p:cNvPr id="95" name="מחבר חץ ישר 94"/>
              <p:cNvCxnSpPr/>
              <p:nvPr/>
            </p:nvCxnSpPr>
            <p:spPr>
              <a:xfrm rot="5400000" flipH="1" flipV="1">
                <a:off x="547182" y="4467430"/>
                <a:ext cx="1298642" cy="1945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מחבר ישר 95"/>
              <p:cNvCxnSpPr/>
              <p:nvPr/>
            </p:nvCxnSpPr>
            <p:spPr>
              <a:xfrm flipV="1">
                <a:off x="1186774" y="5126477"/>
                <a:ext cx="5214026" cy="972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4" name="מחבר חץ ישר 83"/>
            <p:cNvCxnSpPr/>
            <p:nvPr/>
          </p:nvCxnSpPr>
          <p:spPr>
            <a:xfrm rot="5400000">
              <a:off x="7296961" y="2627683"/>
              <a:ext cx="282103" cy="7296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מחבר חץ ישר 84"/>
            <p:cNvCxnSpPr/>
            <p:nvPr/>
          </p:nvCxnSpPr>
          <p:spPr>
            <a:xfrm rot="16200000" flipV="1">
              <a:off x="7620408" y="2642278"/>
              <a:ext cx="233460" cy="7295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6" name="קבוצה 78"/>
            <p:cNvGrpSpPr/>
            <p:nvPr/>
          </p:nvGrpSpPr>
          <p:grpSpPr>
            <a:xfrm rot="16200000">
              <a:off x="5717494" y="3326945"/>
              <a:ext cx="2120510" cy="408562"/>
              <a:chOff x="1186774" y="3827835"/>
              <a:chExt cx="5214026" cy="1308369"/>
            </a:xfrm>
          </p:grpSpPr>
          <p:cxnSp>
            <p:nvCxnSpPr>
              <p:cNvPr id="93" name="מחבר חץ ישר 92"/>
              <p:cNvCxnSpPr/>
              <p:nvPr/>
            </p:nvCxnSpPr>
            <p:spPr>
              <a:xfrm rot="5400000" flipH="1" flipV="1">
                <a:off x="547182" y="4467430"/>
                <a:ext cx="1298642" cy="1945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מחבר ישר 93"/>
              <p:cNvCxnSpPr/>
              <p:nvPr/>
            </p:nvCxnSpPr>
            <p:spPr>
              <a:xfrm flipV="1">
                <a:off x="1186774" y="5126477"/>
                <a:ext cx="5214026" cy="972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7" name="קבוצה 85"/>
            <p:cNvGrpSpPr/>
            <p:nvPr/>
          </p:nvGrpSpPr>
          <p:grpSpPr>
            <a:xfrm rot="5400000" flipH="1">
              <a:off x="6425140" y="4776310"/>
              <a:ext cx="272334" cy="894946"/>
              <a:chOff x="1186774" y="3827835"/>
              <a:chExt cx="5214026" cy="1308369"/>
            </a:xfrm>
          </p:grpSpPr>
          <p:cxnSp>
            <p:nvCxnSpPr>
              <p:cNvPr id="91" name="מחבר חץ ישר 90"/>
              <p:cNvCxnSpPr/>
              <p:nvPr/>
            </p:nvCxnSpPr>
            <p:spPr>
              <a:xfrm rot="5400000" flipH="1" flipV="1">
                <a:off x="547182" y="4467430"/>
                <a:ext cx="1298642" cy="1945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מחבר ישר 91"/>
              <p:cNvCxnSpPr/>
              <p:nvPr/>
            </p:nvCxnSpPr>
            <p:spPr>
              <a:xfrm flipV="1">
                <a:off x="1186774" y="5126477"/>
                <a:ext cx="5214026" cy="972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8" name="מלבן מעוגל 87"/>
            <p:cNvSpPr/>
            <p:nvPr/>
          </p:nvSpPr>
          <p:spPr>
            <a:xfrm>
              <a:off x="5525311" y="5557736"/>
              <a:ext cx="1050587" cy="88521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he-IL" sz="1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515582" y="5684197"/>
              <a:ext cx="1050585" cy="4520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 anchor="ctr" anchorCtr="1">
              <a:spAutoFit/>
            </a:bodyPr>
            <a:lstStyle/>
            <a:p>
              <a:pPr algn="l" rtl="0"/>
              <a:r>
                <a:rPr lang="en-US" sz="100" dirty="0" smtClean="0"/>
                <a:t>SW Inspection</a:t>
              </a:r>
              <a:endParaRPr lang="he-IL" sz="100" dirty="0"/>
            </a:p>
          </p:txBody>
        </p:sp>
        <p:cxnSp>
          <p:nvCxnSpPr>
            <p:cNvPr id="90" name="מחבר חץ ישר 89"/>
            <p:cNvCxnSpPr/>
            <p:nvPr/>
          </p:nvCxnSpPr>
          <p:spPr>
            <a:xfrm rot="5400000">
              <a:off x="5500994" y="5306440"/>
              <a:ext cx="496110" cy="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8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8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8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8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8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3287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8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8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8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8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19" grpId="0" animBg="1"/>
      <p:bldP spid="328720" grpId="0" animBg="1"/>
      <p:bldP spid="328721" grpId="0" animBg="1"/>
      <p:bldP spid="328749" grpId="0" autoUpdateAnimBg="0"/>
      <p:bldP spid="328751" grpId="0" animBg="1"/>
      <p:bldP spid="328753" grpId="0" animBg="1" autoUpdateAnimBg="0"/>
      <p:bldP spid="328754" grpId="0" animBg="1"/>
      <p:bldP spid="328757" grpId="0" animBg="1" autoUpdateAnimBg="0"/>
      <p:bldP spid="328766" grpId="0" animBg="1"/>
      <p:bldP spid="3287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549275"/>
          </a:xfrm>
        </p:spPr>
        <p:txBody>
          <a:bodyPr>
            <a:normAutofit/>
          </a:bodyPr>
          <a:lstStyle/>
          <a:p>
            <a:pPr algn="ctr" rtl="0" eaLnBrk="1" hangingPunct="1"/>
            <a:r>
              <a:rPr lang="en-US" dirty="0" err="1" smtClean="0">
                <a:solidFill>
                  <a:schemeClr val="bg1"/>
                </a:solidFill>
              </a:rPr>
              <a:t>EventEmulation</a:t>
            </a:r>
            <a:endParaRPr lang="he-IL" dirty="0" smtClean="0">
              <a:solidFill>
                <a:schemeClr val="bg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229600" cy="5357849"/>
          </a:xfrm>
        </p:spPr>
        <p:txBody>
          <a:bodyPr>
            <a:normAutofit fontScale="55000" lnSpcReduction="20000"/>
          </a:bodyPr>
          <a:lstStyle/>
          <a:p>
            <a:pPr algn="l" rtl="0" eaLnBrk="1" hangingPunct="1"/>
            <a:r>
              <a:rPr lang="en-US" sz="3400" b="1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3400" b="1" dirty="0" err="1" smtClean="0">
                <a:solidFill>
                  <a:schemeClr val="tx1">
                    <a:lumMod val="75000"/>
                  </a:schemeClr>
                </a:solidFill>
              </a:rPr>
              <a:t>EventEmulation.c</a:t>
            </a:r>
            <a:r>
              <a:rPr lang="en-US" sz="3400" b="1" dirty="0" smtClean="0">
                <a:solidFill>
                  <a:schemeClr val="tx1">
                    <a:lumMod val="75000"/>
                  </a:schemeClr>
                </a:solidFill>
              </a:rPr>
              <a:t>/h Package</a:t>
            </a:r>
          </a:p>
          <a:p>
            <a:pPr algn="l" rtl="0" eaLnBrk="1" hangingPunct="1">
              <a:buNone/>
            </a:pP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Typedef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struct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l" rtl="0"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{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m_eventType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; // to be use with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enum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m_eventId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 parameters[MAX_PARAMETER_SIZE];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}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EventParameter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None/>
            </a:pP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typedef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enum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{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ONE_SHOT,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REPETITIVE,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EventMode_LAST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}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EventMode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;</a:t>
            </a:r>
          </a:p>
          <a:p>
            <a:pPr eaLnBrk="1" hangingPunct="1"/>
            <a:endParaRPr lang="en-US" sz="43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l" rtl="0" eaLnBrk="1" hangingPunct="1"/>
            <a:r>
              <a:rPr lang="en-US" sz="4300" b="1" dirty="0" smtClean="0">
                <a:solidFill>
                  <a:schemeClr val="tx1">
                    <a:lumMod val="75000"/>
                  </a:schemeClr>
                </a:solidFill>
              </a:rPr>
              <a:t>Actions:</a:t>
            </a:r>
          </a:p>
          <a:p>
            <a:pPr lvl="1" eaLnBrk="1" hangingPunct="1"/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EventEmulationEngineCreate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();</a:t>
            </a:r>
          </a:p>
          <a:p>
            <a:pPr lvl="1" eaLnBrk="1" hangingPunct="1"/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EventEmulationAdd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EventParameter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time_t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 interval, 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EventMode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</a:p>
          <a:p>
            <a:pPr lvl="1" eaLnBrk="1" hangingPunct="1"/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EventEmulationRemove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eventID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</a:p>
          <a:p>
            <a:pPr lvl="1" eaLnBrk="1" hangingPunct="1"/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EventEmulationTrigger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int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3300" dirty="0" err="1" smtClean="0">
                <a:solidFill>
                  <a:schemeClr val="tx1">
                    <a:lumMod val="75000"/>
                  </a:schemeClr>
                </a:solidFill>
              </a:rPr>
              <a:t>eventID</a:t>
            </a:r>
            <a:r>
              <a:rPr lang="en-US" sz="3300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</a:p>
          <a:p>
            <a:pPr lvl="1" eaLnBrk="1" hangingPunct="1"/>
            <a:endParaRPr lang="en-US" sz="33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34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b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549275"/>
          </a:xfrm>
        </p:spPr>
        <p:txBody>
          <a:bodyPr>
            <a:normAutofit/>
          </a:bodyPr>
          <a:lstStyle/>
          <a:p>
            <a:pPr algn="ctr" rtl="0" eaLnBrk="1" hangingPunct="1"/>
            <a:r>
              <a:rPr lang="en-US" dirty="0" smtClean="0">
                <a:solidFill>
                  <a:schemeClr val="bg1"/>
                </a:solidFill>
              </a:rPr>
              <a:t>Communicate</a:t>
            </a:r>
            <a:endParaRPr lang="he-IL" dirty="0" smtClean="0">
              <a:solidFill>
                <a:schemeClr val="bg1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57158" y="1142985"/>
            <a:ext cx="8229600" cy="3214710"/>
          </a:xfrm>
        </p:spPr>
        <p:txBody>
          <a:bodyPr>
            <a:normAutofit fontScale="77500" lnSpcReduction="20000"/>
          </a:bodyPr>
          <a:lstStyle/>
          <a:p>
            <a:pPr algn="l" rtl="0" eaLnBrk="1" hangingPunct="1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Build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Communicate.c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/h Package</a:t>
            </a:r>
          </a:p>
          <a:p>
            <a:pPr algn="l" rtl="0" eaLnBrk="1" hangingPunct="1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Actions: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Comm_SendMessage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(void *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msg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Size_t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, Entity);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Comm_Listen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asEntity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,  &amp;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msg,&amp;Size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Comm_RegisterMessageArrived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toMe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asEntity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, 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myReceptionFunction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);</a:t>
            </a:r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Comm_setup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()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Establish a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MessageQueue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, Routing table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Execution entity that wait for message to send and according to entity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Waits on other thread for message from other entities and “call back listener”</a:t>
            </a:r>
          </a:p>
          <a:p>
            <a:pPr lvl="1" eaLnBrk="1" hangingPunct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Future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additionals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Comm_setup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msg_Queue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, Socket, IPC)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Reads from configuration file entity Id and its IP</a:t>
            </a:r>
          </a:p>
          <a:p>
            <a:pPr lvl="2" eaLnBrk="1" hangingPunct="1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The table of routing can decode ,to  sends it to right interface</a:t>
            </a:r>
          </a:p>
          <a:p>
            <a:pPr lvl="2" eaLnBrk="1" hangingPunct="1"/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Comm_ping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entity,time,interval,&amp;result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lvl="2" eaLnBrk="1" hangingPunct="1"/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2" eaLnBrk="1" hangingPunct="1"/>
            <a:endParaRPr lang="en-US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1" eaLnBrk="1" hangingPunct="1"/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0125" y="571480"/>
            <a:ext cx="7515225" cy="1119209"/>
          </a:xfrm>
        </p:spPr>
        <p:txBody>
          <a:bodyPr>
            <a:normAutofit/>
          </a:bodyPr>
          <a:lstStyle/>
          <a:p>
            <a:pPr rtl="0"/>
            <a:r>
              <a:rPr lang="en-US" b="1" dirty="0" smtClean="0"/>
              <a:t> </a:t>
            </a:r>
            <a:r>
              <a:rPr lang="en-GB" b="1" dirty="0" smtClean="0"/>
              <a:t>Physical View Using IP (</a:t>
            </a:r>
            <a:r>
              <a:rPr lang="en-GB" b="1" smtClean="0"/>
              <a:t>inter entity I/F)</a:t>
            </a:r>
            <a:endParaRPr lang="en-US" b="1" dirty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2543174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4196053"/>
            <a:ext cx="3328992" cy="266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429124" y="4572008"/>
            <a:ext cx="12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System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38" y="1357298"/>
            <a:ext cx="576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OA&amp;M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1142984"/>
            <a:ext cx="2543174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7143768" y="1357298"/>
            <a:ext cx="123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World Emulation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643050"/>
            <a:ext cx="37147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6" name="מחבר ישר 45"/>
          <p:cNvCxnSpPr/>
          <p:nvPr/>
        </p:nvCxnSpPr>
        <p:spPr>
          <a:xfrm>
            <a:off x="5929322" y="2357430"/>
            <a:ext cx="642942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/>
          <p:cNvCxnSpPr/>
          <p:nvPr/>
        </p:nvCxnSpPr>
        <p:spPr>
          <a:xfrm>
            <a:off x="2357422" y="2571744"/>
            <a:ext cx="571504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ישר 47"/>
          <p:cNvCxnSpPr/>
          <p:nvPr/>
        </p:nvCxnSpPr>
        <p:spPr>
          <a:xfrm rot="5400000" flipH="1" flipV="1">
            <a:off x="3286116" y="4286256"/>
            <a:ext cx="857256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0125" y="642918"/>
            <a:ext cx="7515225" cy="1047771"/>
          </a:xfrm>
        </p:spPr>
        <p:txBody>
          <a:bodyPr>
            <a:normAutofit/>
          </a:bodyPr>
          <a:lstStyle/>
          <a:p>
            <a:pPr rtl="0"/>
            <a:r>
              <a:rPr lang="en-US" b="1" dirty="0" smtClean="0"/>
              <a:t> </a:t>
            </a:r>
            <a:r>
              <a:rPr lang="en-GB" b="1" dirty="0" smtClean="0"/>
              <a:t>Development View</a:t>
            </a:r>
            <a:endParaRPr lang="en-US" b="1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7822406" cy="5214974"/>
          </a:xfrm>
        </p:spPr>
        <p:txBody>
          <a:bodyPr>
            <a:normAutofit fontScale="62500" lnSpcReduction="20000"/>
          </a:bodyPr>
          <a:lstStyle/>
          <a:p>
            <a:pPr marL="514350" lvl="0" indent="-514350" algn="l" rtl="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World Emulation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Event Emulation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Emulation State machine appliance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OA&amp;M reactor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Sensor/Event reactor</a:t>
            </a:r>
          </a:p>
          <a:p>
            <a:pPr marL="514350" lvl="0" indent="-514350" algn="l" rtl="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System Infrastructure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Communication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State Machine generic code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All common interfacing structures (</a:t>
            </a:r>
            <a:r>
              <a:rPr lang="en-GB" dirty="0" err="1" smtClean="0">
                <a:solidFill>
                  <a:schemeClr val="tx1">
                    <a:lumMod val="75000"/>
                  </a:schemeClr>
                </a:solidFill>
              </a:rPr>
              <a:t>System.h</a:t>
            </a: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pPr marL="514350" lvl="0" indent="-514350" algn="l" rtl="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Traffic Light Control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Traffic Light logic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Hardware Emulation (</a:t>
            </a:r>
            <a:r>
              <a:rPr lang="en-GB" dirty="0" err="1" smtClean="0">
                <a:solidFill>
                  <a:schemeClr val="tx1">
                    <a:lumMod val="75000"/>
                  </a:schemeClr>
                </a:solidFill>
              </a:rPr>
              <a:t>msg</a:t>
            </a: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75000"/>
                  </a:schemeClr>
                </a:solidFill>
                <a:sym typeface="Wingdings" pitchFamily="2" charset="2"/>
              </a:rPr>
              <a:t> pseudo interrupt signal)</a:t>
            </a:r>
            <a:endParaRPr lang="en-GB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Communication (for all)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OA&amp;M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Operator input interface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Operator Displays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System Management</a:t>
            </a:r>
          </a:p>
          <a:p>
            <a:pPr marL="914400" lvl="1" indent="-514350">
              <a:buFont typeface="+mj-lt"/>
              <a:buAutoNum type="arabicPeriod"/>
            </a:pPr>
            <a:endParaRPr lang="en-GB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0125" y="571480"/>
            <a:ext cx="7515225" cy="1119209"/>
          </a:xfrm>
        </p:spPr>
        <p:txBody>
          <a:bodyPr>
            <a:normAutofit/>
          </a:bodyPr>
          <a:lstStyle/>
          <a:p>
            <a:pPr rtl="0"/>
            <a:r>
              <a:rPr lang="en-US" b="1" dirty="0" smtClean="0"/>
              <a:t> </a:t>
            </a:r>
            <a:r>
              <a:rPr lang="en-GB" b="1" dirty="0" smtClean="0"/>
              <a:t>Dynamic View</a:t>
            </a:r>
            <a:endParaRPr lang="en-US" b="1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7822406" cy="4351338"/>
          </a:xfrm>
        </p:spPr>
        <p:txBody>
          <a:bodyPr>
            <a:normAutofit fontScale="70000" lnSpcReduction="20000"/>
          </a:bodyPr>
          <a:lstStyle/>
          <a:p>
            <a:pPr marL="514350" lvl="0" indent="-514350" algn="l" rtl="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OA&amp;M master controls the system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After ready from all part, release the barrier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Control the flow of emulation : Start, Pause, Resume, Exit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Police officer &amp; Crash are generated by World emulation	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514350" lvl="0" indent="-514350" algn="l" rtl="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6 Operational modes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Initiating – not arrived to ready </a:t>
            </a:r>
            <a:br>
              <a:rPr lang="en-GB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GB" sz="2100" dirty="0" smtClean="0">
                <a:solidFill>
                  <a:schemeClr val="tx1">
                    <a:lumMod val="75000"/>
                  </a:schemeClr>
                </a:solidFill>
              </a:rPr>
              <a:t>(when system ready but not operating work in crash mode)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Operational automatic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Operational Police officer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Crash mode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Shutting Down- all components saves their logs and configuration) &amp; report to OA&amp;M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Pause – do not react to time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st PP Template">
  <a:themeElements>
    <a:clrScheme name="1_Test PP Template 1">
      <a:dk1>
        <a:srgbClr val="466EA5"/>
      </a:dk1>
      <a:lt1>
        <a:srgbClr val="FFFFFF"/>
      </a:lt1>
      <a:dk2>
        <a:srgbClr val="6390C6"/>
      </a:dk2>
      <a:lt2>
        <a:srgbClr val="FFFFFF"/>
      </a:lt2>
      <a:accent1>
        <a:srgbClr val="466EA5"/>
      </a:accent1>
      <a:accent2>
        <a:srgbClr val="5A90C6"/>
      </a:accent2>
      <a:accent3>
        <a:srgbClr val="FFFFFF"/>
      </a:accent3>
      <a:accent4>
        <a:srgbClr val="3A5D8C"/>
      </a:accent4>
      <a:accent5>
        <a:srgbClr val="B0BACF"/>
      </a:accent5>
      <a:accent6>
        <a:srgbClr val="5182B3"/>
      </a:accent6>
      <a:hlink>
        <a:srgbClr val="6E8F82"/>
      </a:hlink>
      <a:folHlink>
        <a:srgbClr val="6390C6"/>
      </a:folHlink>
    </a:clrScheme>
    <a:fontScheme name="1_Test PP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est PP Template 1">
        <a:dk1>
          <a:srgbClr val="466EA5"/>
        </a:dk1>
        <a:lt1>
          <a:srgbClr val="FFFFFF"/>
        </a:lt1>
        <a:dk2>
          <a:srgbClr val="6390C6"/>
        </a:dk2>
        <a:lt2>
          <a:srgbClr val="FFFFFF"/>
        </a:lt2>
        <a:accent1>
          <a:srgbClr val="466EA5"/>
        </a:accent1>
        <a:accent2>
          <a:srgbClr val="5A90C6"/>
        </a:accent2>
        <a:accent3>
          <a:srgbClr val="FFFFFF"/>
        </a:accent3>
        <a:accent4>
          <a:srgbClr val="3A5D8C"/>
        </a:accent4>
        <a:accent5>
          <a:srgbClr val="B0BACF"/>
        </a:accent5>
        <a:accent6>
          <a:srgbClr val="5182B3"/>
        </a:accent6>
        <a:hlink>
          <a:srgbClr val="6E8F82"/>
        </a:hlink>
        <a:folHlink>
          <a:srgbClr val="6390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Test PP Template">
  <a:themeElements>
    <a:clrScheme name="4_Test PP Template 1">
      <a:dk1>
        <a:srgbClr val="466EA5"/>
      </a:dk1>
      <a:lt1>
        <a:srgbClr val="FFFFFF"/>
      </a:lt1>
      <a:dk2>
        <a:srgbClr val="6390C6"/>
      </a:dk2>
      <a:lt2>
        <a:srgbClr val="FFFFFF"/>
      </a:lt2>
      <a:accent1>
        <a:srgbClr val="466EA5"/>
      </a:accent1>
      <a:accent2>
        <a:srgbClr val="5A90C6"/>
      </a:accent2>
      <a:accent3>
        <a:srgbClr val="FFFFFF"/>
      </a:accent3>
      <a:accent4>
        <a:srgbClr val="3A5D8C"/>
      </a:accent4>
      <a:accent5>
        <a:srgbClr val="B0BACF"/>
      </a:accent5>
      <a:accent6>
        <a:srgbClr val="5182B3"/>
      </a:accent6>
      <a:hlink>
        <a:srgbClr val="6E8F82"/>
      </a:hlink>
      <a:folHlink>
        <a:srgbClr val="6390C6"/>
      </a:folHlink>
    </a:clrScheme>
    <a:fontScheme name="4_Test PP 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Test PP Template 1">
        <a:dk1>
          <a:srgbClr val="466EA5"/>
        </a:dk1>
        <a:lt1>
          <a:srgbClr val="FFFFFF"/>
        </a:lt1>
        <a:dk2>
          <a:srgbClr val="6390C6"/>
        </a:dk2>
        <a:lt2>
          <a:srgbClr val="FFFFFF"/>
        </a:lt2>
        <a:accent1>
          <a:srgbClr val="466EA5"/>
        </a:accent1>
        <a:accent2>
          <a:srgbClr val="5A90C6"/>
        </a:accent2>
        <a:accent3>
          <a:srgbClr val="FFFFFF"/>
        </a:accent3>
        <a:accent4>
          <a:srgbClr val="3A5D8C"/>
        </a:accent4>
        <a:accent5>
          <a:srgbClr val="B0BACF"/>
        </a:accent5>
        <a:accent6>
          <a:srgbClr val="5182B3"/>
        </a:accent6>
        <a:hlink>
          <a:srgbClr val="6E8F82"/>
        </a:hlink>
        <a:folHlink>
          <a:srgbClr val="6390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est PP Template">
  <a:themeElements>
    <a:clrScheme name="ManpowerGroup Colors">
      <a:dk1>
        <a:srgbClr val="466EA5"/>
      </a:dk1>
      <a:lt1>
        <a:srgbClr val="FFFFFF"/>
      </a:lt1>
      <a:dk2>
        <a:srgbClr val="6390C6"/>
      </a:dk2>
      <a:lt2>
        <a:srgbClr val="FFFFFF"/>
      </a:lt2>
      <a:accent1>
        <a:srgbClr val="466EA5"/>
      </a:accent1>
      <a:accent2>
        <a:srgbClr val="5A90C6"/>
      </a:accent2>
      <a:accent3>
        <a:srgbClr val="6E8F82"/>
      </a:accent3>
      <a:accent4>
        <a:srgbClr val="AB404B"/>
      </a:accent4>
      <a:accent5>
        <a:srgbClr val="C46D24"/>
      </a:accent5>
      <a:accent6>
        <a:srgbClr val="67696F"/>
      </a:accent6>
      <a:hlink>
        <a:srgbClr val="6E8F82"/>
      </a:hlink>
      <a:folHlink>
        <a:srgbClr val="6390C6"/>
      </a:folHlink>
    </a:clrScheme>
    <a:fontScheme name="Experi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marL="88900" indent="-88900" eaLnBrk="0" hangingPunct="0">
          <a:defRPr sz="1600" dirty="0" smtClean="0">
            <a:solidFill>
              <a:schemeClr val="accent1"/>
            </a:solidFill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2116</Words>
  <Application>Microsoft Office PowerPoint</Application>
  <PresentationFormat>‫הצגה על המסך (4:3)</PresentationFormat>
  <Paragraphs>755</Paragraphs>
  <Slides>48</Slides>
  <Notes>19</Notes>
  <HiddenSlides>1</HiddenSlides>
  <MMClips>0</MMClips>
  <ScaleCrop>false</ScaleCrop>
  <HeadingPairs>
    <vt:vector size="6" baseType="variant">
      <vt:variant>
        <vt:lpstr>ערכת נושא</vt:lpstr>
      </vt:variant>
      <vt:variant>
        <vt:i4>3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48</vt:i4>
      </vt:variant>
    </vt:vector>
  </HeadingPairs>
  <TitlesOfParts>
    <vt:vector size="52" baseType="lpstr">
      <vt:lpstr>1_Test PP Template</vt:lpstr>
      <vt:lpstr>4_Test PP Template</vt:lpstr>
      <vt:lpstr>2_Test PP Template</vt:lpstr>
      <vt:lpstr>Visio</vt:lpstr>
      <vt:lpstr>שקופית 1</vt:lpstr>
      <vt:lpstr>Hardware Emulation</vt:lpstr>
      <vt:lpstr>Hardware Emulation</vt:lpstr>
      <vt:lpstr>Log</vt:lpstr>
      <vt:lpstr>EventEmulation</vt:lpstr>
      <vt:lpstr>Communicate</vt:lpstr>
      <vt:lpstr> Physical View Using IP (inter entity I/F)</vt:lpstr>
      <vt:lpstr> Development View</vt:lpstr>
      <vt:lpstr> Dynamic View</vt:lpstr>
      <vt:lpstr>Theory Of Operation</vt:lpstr>
      <vt:lpstr>High Level Design</vt:lpstr>
      <vt:lpstr>SW Infrastructure</vt:lpstr>
      <vt:lpstr>SW Requirements</vt:lpstr>
      <vt:lpstr>SW High level Design</vt:lpstr>
      <vt:lpstr>שקופית 15</vt:lpstr>
      <vt:lpstr>Project Agenda</vt:lpstr>
      <vt:lpstr>Purpose</vt:lpstr>
      <vt:lpstr>SRS Structure (System Requirements Specification)</vt:lpstr>
      <vt:lpstr>   All components are imaginative and not representing the opinion of Sony pictures nor Experis Traffic Light Overview</vt:lpstr>
      <vt:lpstr>Traffic Light SW goal</vt:lpstr>
      <vt:lpstr>Problem Domain Overview</vt:lpstr>
      <vt:lpstr>SW Architecture – highest level</vt:lpstr>
      <vt:lpstr>Traffic Light System diagram – H/W and physical</vt:lpstr>
      <vt:lpstr>Concept</vt:lpstr>
      <vt:lpstr>Theory of operation</vt:lpstr>
      <vt:lpstr>SW Architecture (at Last)</vt:lpstr>
      <vt:lpstr>Definition framework - Module General Overview</vt:lpstr>
      <vt:lpstr>Definition framework - Requirement Overview Mostly important !!!</vt:lpstr>
      <vt:lpstr>DFD Diagram - Context</vt:lpstr>
      <vt:lpstr>Context Diagram Entities</vt:lpstr>
      <vt:lpstr>System Architecture &amp; Context </vt:lpstr>
      <vt:lpstr>Zero Level Diagram</vt:lpstr>
      <vt:lpstr>Second Level Diagram</vt:lpstr>
      <vt:lpstr> Embedded SW Project  </vt:lpstr>
      <vt:lpstr>Traffic Light concrete goals</vt:lpstr>
      <vt:lpstr>Traffic Light concrete goals</vt:lpstr>
      <vt:lpstr>Single Core SW Structure</vt:lpstr>
      <vt:lpstr>שקופית 38</vt:lpstr>
      <vt:lpstr>System Analysis &amp; Design Methodology</vt:lpstr>
      <vt:lpstr>SW Logical view (Static) Decomposition</vt:lpstr>
      <vt:lpstr>SW Package Design</vt:lpstr>
      <vt:lpstr>Driver/Service Generic Structure</vt:lpstr>
      <vt:lpstr>System architecture</vt:lpstr>
      <vt:lpstr>Elevator State Machine</vt:lpstr>
      <vt:lpstr>State Transition Matrix or Final State Machine</vt:lpstr>
      <vt:lpstr>State Machine code</vt:lpstr>
      <vt:lpstr>Backup Slides </vt:lpstr>
      <vt:lpstr>LER </vt:lpstr>
    </vt:vector>
  </TitlesOfParts>
  <Company>*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Joel Bursztyn</dc:creator>
  <cp:lastModifiedBy>Joel Bursztyn</cp:lastModifiedBy>
  <cp:revision>261</cp:revision>
  <dcterms:created xsi:type="dcterms:W3CDTF">2012-01-31T09:30:50Z</dcterms:created>
  <dcterms:modified xsi:type="dcterms:W3CDTF">2014-05-04T11:47:53Z</dcterms:modified>
</cp:coreProperties>
</file>